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2" r:id="rId3"/>
    <p:sldId id="273" r:id="rId4"/>
    <p:sldId id="274" r:id="rId5"/>
    <p:sldId id="276" r:id="rId6"/>
    <p:sldId id="257" r:id="rId7"/>
    <p:sldId id="258" r:id="rId8"/>
    <p:sldId id="259" r:id="rId9"/>
    <p:sldId id="261" r:id="rId10"/>
    <p:sldId id="275" r:id="rId11"/>
    <p:sldId id="277" r:id="rId12"/>
    <p:sldId id="262" r:id="rId13"/>
    <p:sldId id="278" r:id="rId14"/>
    <p:sldId id="263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0" r:id="rId25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2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02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71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33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14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78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34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23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1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8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19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4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23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60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9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71EB-E7A2-486C-B661-075CF8A8B81B}" type="datetimeFigureOut">
              <a:rPr lang="hr-HR" smtClean="0"/>
              <a:t>24.9.2019.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CE59A5-FCE4-435F-9A74-4492024224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52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1957" y="2585689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hr-HR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Sportska zajednica Grada Pule</a:t>
            </a:r>
            <a:endParaRPr lang="hr-HR" sz="3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1957" y="4231988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algn="ctr"/>
            <a:endParaRPr lang="hr-HR" b="1" dirty="0" smtClean="0"/>
          </a:p>
          <a:p>
            <a:pPr algn="ctr"/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ciljevi i zadaće i djelovanje Sportske zajednice Grada Pule </a:t>
            </a:r>
            <a:endParaRPr lang="hr-HR" sz="28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LOGOTIP SSGP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1" y="1608504"/>
            <a:ext cx="918569" cy="152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6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 udruga natjecateljskog sporta</a:t>
            </a:r>
            <a:r>
              <a:rPr lang="hr-HR" sz="2500" b="1" i="1" dirty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500" b="1" i="1" dirty="0">
                <a:solidFill>
                  <a:srgbClr val="5FCBEF"/>
                </a:solidFill>
              </a:rPr>
              <a:t>         </a:t>
            </a:r>
            <a:br>
              <a:rPr lang="hr-HR" sz="2500" b="1" i="1" dirty="0">
                <a:solidFill>
                  <a:srgbClr val="5FCBEF"/>
                </a:solidFill>
              </a:rPr>
            </a:br>
            <a:r>
              <a:rPr lang="hr-HR" sz="2500" b="1" i="1" dirty="0">
                <a:solidFill>
                  <a:srgbClr val="5FCBEF"/>
                </a:solidFill>
              </a:rPr>
              <a:t>			 </a:t>
            </a:r>
            <a:br>
              <a:rPr lang="hr-HR" sz="2500" b="1" i="1" dirty="0">
                <a:solidFill>
                  <a:srgbClr val="5FCBEF"/>
                </a:solidFill>
              </a:rPr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77334" y="1354347"/>
            <a:ext cx="8596668" cy="4456827"/>
          </a:xfrm>
        </p:spPr>
        <p:txBody>
          <a:bodyPr>
            <a:noAutofit/>
          </a:bodyPr>
          <a:lstStyle/>
          <a:p>
            <a:pPr algn="just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Sportske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udruge – članice Sportske zajednice Grada Pule u natjecateljskoj sezoni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ostvarile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rezultate na državnim i međunarodnim natjecanjima u ekipnom i pojedinačnom nastupu po granama sportova.</a:t>
            </a:r>
          </a:p>
          <a:p>
            <a:pPr algn="just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Pula putem Sportske zajednice sufinancira natjecanje za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kluba na području grada Pule, sukladno Pravilniku o financiranju sportskih klubova. </a:t>
            </a:r>
          </a:p>
          <a:p>
            <a:pPr algn="just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Sportske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udruge u gradu Puli razvrstane su prema postignutom stupnju kvalitete u prethodnoj natjecateljskoj godini u slijedeće grupe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II, i III natjecateljska skupine </a:t>
            </a:r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utvrđuju se Pravilnikom o uvjetima i kriterijima za financiranje programa sportskih udruga Grada Pule za svaku kalendarsku - proračunsku godinu na temelju ostvarenog rezultata u prethodnoj natjecateljskoj sezoni. Osnovni kriteriji za razvrstavanje sportova, odnosno sportskih udruga, po postignutom stupnju kvalitete u Gradu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Puli.</a:t>
            </a:r>
          </a:p>
          <a:p>
            <a:pPr algn="just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klubova članica Sportske zajednice je 88, broj aktivnih članova 5557, školska sportska natjecanja se odvijaju u 10 osnovnih škola i 9 srednjih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škola.</a:t>
            </a:r>
            <a:endParaRPr lang="hr-H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59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i="1" dirty="0"/>
              <a:t>I Grupa sportova ima 18 klubova na financiranju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Sportovi - sportske udruge u kojima su hrvatske seniorske reprezentacije u prethodnom, odnosno tekućem Olimpijskom ciklusu nastupile u finalnim natjecanjima na olimpijskim igrama, svjetskim prvenstvima i europskim prvenstvima, te osvojile jedno od prvih pet mjesta, pod uvjetom da je u toj selekciji nastupio i sportaš i/ sportske udruge Grada Pule, pod uvjetom da se njegova sportska udruga natječe u III stupnju - I Hrvatska liga - za seniorske vrste;</a:t>
            </a:r>
          </a:p>
          <a:p>
            <a:r>
              <a:rPr lang="hr-HR" dirty="0"/>
              <a:t>Sportske udruge Grada Pule u sportskim granama koje imaju redovito zastupljena tri (3) stupnja natjecanja za seniorske vrste u državnom sustavu natjecanja, a koje se natječu u završnom III</a:t>
            </a:r>
            <a:r>
              <a:rPr lang="hr-HR" b="1" dirty="0"/>
              <a:t> </a:t>
            </a:r>
            <a:r>
              <a:rPr lang="hr-HR" dirty="0"/>
              <a:t>stupnju i osvoje jedno od mjesta na prvenstvu Države, kojim se stječe III kategorija sportaša</a:t>
            </a:r>
          </a:p>
        </p:txBody>
      </p:sp>
    </p:spTree>
    <p:extLst>
      <p:ext uri="{BB962C8B-B14F-4D97-AF65-F5344CB8AC3E}">
        <p14:creationId xmlns:p14="http://schemas.microsoft.com/office/powerpoint/2010/main" val="11332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1" dirty="0"/>
              <a:t/>
            </a:r>
            <a:br>
              <a:rPr lang="hr-HR" sz="2800" b="1" i="1" dirty="0"/>
            </a:br>
            <a:endParaRPr lang="hr-HR" sz="2800" b="1" i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44200"/>
              </p:ext>
            </p:extLst>
          </p:nvPr>
        </p:nvGraphicFramePr>
        <p:xfrm>
          <a:off x="836763" y="802255"/>
          <a:ext cx="7525287" cy="428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415"/>
                <a:gridCol w="3909283"/>
                <a:gridCol w="744973"/>
                <a:gridCol w="1443640"/>
                <a:gridCol w="718976"/>
              </a:tblGrid>
              <a:tr h="689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Red.br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NAZIV KORISNIKA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Aktivni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sportaš 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Uzrasne kategorije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Broj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trener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9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Atletski klub "ISTRA"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263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D,MK,K,J,S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Boksački  klub  "PULA"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MK,K,J,S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Košarkaški klub „PULA 1981“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D,MK,K,J,S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4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Nogometni klub  "ISTRA 1961"-Omladinski pogon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212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PR,D,MK,K,J,S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Ženski odbojkaški klub „VELI VRH“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D,K,S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Rukometni klub "ARENA-PULA" 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Ženski rukometni klub "ARENA"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Triatlon klub "PULA"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Šahovski klub "PULA" 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Veslački klub "ISTRA" 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Judo klub "ISTARSKI BORAC"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Jedriličarski klub "VEGA"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Ženski košarkaški klub "PULA"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Plivački klub „PULA“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Ženski stolnoteniski klub "PULA"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Stolnoteniski klub "PULA"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17.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Boćarski klub "PULA"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18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Hrvački klub „ISTARSKI BORAC“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D.K.J,S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5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II  Grupa sportova ima 14 klubova na financiranju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r-HR" dirty="0" smtClean="0"/>
          </a:p>
          <a:p>
            <a:r>
              <a:rPr lang="hr-HR" dirty="0" smtClean="0"/>
              <a:t>Sportovi </a:t>
            </a:r>
            <a:r>
              <a:rPr lang="hr-HR" dirty="0"/>
              <a:t>- Sportske udruge iz I grupe pod 1/1 koje se natječu u jedinstvenim II ligama na području cijele Države;</a:t>
            </a:r>
          </a:p>
          <a:p>
            <a:r>
              <a:rPr lang="hr-HR" dirty="0"/>
              <a:t>Sportske udruge u sportskim granama: atletika, jedrenje, košarka, nogomet, odbojka, rukomet i veslanje, te sportske udruge ženskog sporta, s ostvarenim II stupnjem natjecanja.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0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 </a:t>
            </a:r>
            <a:br>
              <a:rPr lang="hr-HR" sz="2400" dirty="0"/>
            </a:br>
            <a:endParaRPr lang="hr-HR" sz="2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126401"/>
              </p:ext>
            </p:extLst>
          </p:nvPr>
        </p:nvGraphicFramePr>
        <p:xfrm>
          <a:off x="677334" y="923020"/>
          <a:ext cx="8360349" cy="4073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880"/>
                <a:gridCol w="4153769"/>
                <a:gridCol w="830390"/>
                <a:gridCol w="1441345"/>
                <a:gridCol w="1139965"/>
              </a:tblGrid>
              <a:tr h="497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Red.br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NAZIV KORISNIKA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Aktivni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Uzrasne kategorije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trenera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37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Kickboxing klub "PLANET SPORT"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Vaterpolo klub "PULA"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Rukometni klub „VERUDA“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Odbojkaški klub "PULA"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Plivački klub "ARENA”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D,MK,K,MJ,S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32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Klub sportsko ritmičke gimnastike "GAZELA"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Sportsko penjački klub "ONSIGHT"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Košarkaški klub „STOJA"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Golf klub "PULA"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Judo klub "PULA FIT"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213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Hrvatski auto klub "PULA-ROVINJ"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Karate klub  "PULA"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14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Nogometni klub „ULJANIK“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PR,D,MK,K,J,S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  <a:tr h="24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Jedriličarski klub  „ULJANIK-PLOVIDBA“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71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D,MK,K,J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III Grupa sportova ima 34 kluba na financiranju</a:t>
            </a:r>
            <a:b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Sportske udruge koje nisu razvrstane u prethodne grupe, s najmanje Županijskom ligom.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4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521896"/>
              </p:ext>
            </p:extLst>
          </p:nvPr>
        </p:nvGraphicFramePr>
        <p:xfrm>
          <a:off x="948905" y="500333"/>
          <a:ext cx="6465196" cy="645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754"/>
                <a:gridCol w="3017606"/>
                <a:gridCol w="708835"/>
                <a:gridCol w="1113208"/>
                <a:gridCol w="822923"/>
                <a:gridCol w="126870"/>
              </a:tblGrid>
              <a:tr h="223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Red.br.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 KORISNIKA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Aktivni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Uzrasne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Broj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sportaši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kategorije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trenera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err="1">
                          <a:effectLst/>
                        </a:rPr>
                        <a:t>Kicboxing</a:t>
                      </a:r>
                      <a:r>
                        <a:rPr lang="hr-HR" sz="1000" dirty="0">
                          <a:effectLst/>
                        </a:rPr>
                        <a:t> klub "TROJAN ISTRA"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3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Nogometni klub „VELI VRH“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141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PR,D,MK,J,S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Nogometni klub "PULA ICI"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48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MK,S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Boćarski klub  "SEDRA"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Boćarski klub  "VERUDA"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Centar borilačkih sportova  "PULA"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D,MK,K,J,S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Ženski boćarski  klub "NOVA VERUDA"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J,S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Kuglački klub  "PULA"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Kuglački klub "HRVATSKI BRANITELJ"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Nogometni klub "ISTRA-PULA"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186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8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Stolno teniski klub „ARENA FERO“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D,NK,K,J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3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Nogometni klub  "ŠTINJAN"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PR,D,MK,J,S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Tenis klub „ULJANIK“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D,M,K,J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Boćarski klub  "ULJANIK-STANDARD"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Koturaljkaški klub  "ULJANIK"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4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Kuglački klub " ULJANIK"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17.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Klub podvodnih aktivnosti  “ULJANIK”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Šahovski  klub " ULJANIK"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 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19.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Klub sportskog ribolova " ULJANIK"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Taekwon-do klub "ISTRA"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Karate klub ”ISTRA”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Judo klub "RANDORI"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14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Jedriličarski klub „DELFIN“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Streljački klub "CENTAR"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25.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Odbojkaški klub "VERUDA"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26.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Kickboxing klub "LAV"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53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27.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Karate klub “Lav”        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D,MK,K,J,S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28.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Bodybuilding klub „MORNAR“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29.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Auto moto klub Pula-Pola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Boksački klub „Arena“-Pula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MK,K,J,S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31.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Odbojkaški klub „CENTURION“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32.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Badminton klub „EOL“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K,J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33.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ŠRK „BIG GAME 4TUNA“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49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11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34.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MNK „FUTSAL PULA“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37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K,J,S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73" marR="35473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b="1" dirty="0" smtClean="0"/>
              <a:t/>
            </a:r>
            <a:br>
              <a:rPr lang="hr-HR" sz="2700" b="1" dirty="0" smtClean="0"/>
            </a:br>
            <a:r>
              <a:rPr lang="hr-HR" sz="2700" b="1" dirty="0"/>
              <a:t/>
            </a:r>
            <a:br>
              <a:rPr lang="hr-HR" sz="2700" b="1" dirty="0"/>
            </a:br>
            <a:r>
              <a:rPr lang="hr-H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Sportske </a:t>
            </a:r>
            <a:r>
              <a:rPr lang="hr-HR" sz="2700" b="1" dirty="0">
                <a:latin typeface="Arial" panose="020B0604020202020204" pitchFamily="34" charset="0"/>
                <a:cs typeface="Arial" panose="020B0604020202020204" pitchFamily="34" charset="0"/>
              </a:rPr>
              <a:t>aktivnosti osoba sa invaliditetom </a:t>
            </a:r>
            <a:r>
              <a:rPr lang="hr-HR" sz="2700" b="1" dirty="0"/>
              <a:t>	    </a:t>
            </a:r>
            <a:r>
              <a:rPr lang="hr-HR" sz="2700" dirty="0" smtClean="0">
                <a:effectLst/>
              </a:rPr>
              <a:t/>
            </a:r>
            <a:br>
              <a:rPr lang="hr-HR" sz="2700" dirty="0" smtClean="0">
                <a:effectLst/>
              </a:rPr>
            </a:br>
            <a:r>
              <a:rPr lang="hr-HR" sz="2700" dirty="0" smtClean="0">
                <a:effectLst/>
              </a:rPr>
              <a:t/>
            </a:r>
            <a:br>
              <a:rPr lang="hr-HR" sz="2700" dirty="0" smtClean="0">
                <a:effectLst/>
              </a:rPr>
            </a:br>
            <a:r>
              <a:rPr lang="hr-H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Sportaši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invaliditetom razvrstani su prema stupnju – kategorizaciji invaliditeta od strane Hrvatskog </a:t>
            </a:r>
            <a:r>
              <a:rPr lang="hr-H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paraolimpijskog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odbora i Hrvatskog sportskog saveza gluhih.</a:t>
            </a:r>
            <a:r>
              <a:rPr lang="hr-H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134329"/>
              </p:ext>
            </p:extLst>
          </p:nvPr>
        </p:nvGraphicFramePr>
        <p:xfrm>
          <a:off x="767752" y="3200400"/>
          <a:ext cx="7803478" cy="1109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664"/>
                <a:gridCol w="4492101"/>
                <a:gridCol w="929328"/>
                <a:gridCol w="875754"/>
                <a:gridCol w="939631"/>
              </a:tblGrid>
              <a:tr h="224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Sportsko društvo gluhih "PULA"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Sportsko društvo slijepih "UČKA"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BKOSIIŽ  "ISTRIJANA"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J,S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Planinarsko rekreativni klub slijepih Istarske županije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4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Atletski klub „SPEKTAR“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Sufinanciranje naknada trenera		             </a:t>
            </a:r>
            <a: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Stručne poslove u sportu mogu obavljati osobe koje imaju odgovarajuću stručnu spremu najmanje na razini trenera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prvostupnika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osobe koje su osposobljene putem ustanove za osposobljavanje kadra na temelju programa za stjecanje licencije krovnih svjetskih ili europskih udruženja određenog sporta temeljem članka 60. Zakona o sportu. Iz sredstava Proračuna se financiraju naknade za trenere kako bi u klubovima trenažne procese obavljale stručne osobe.</a:t>
            </a:r>
            <a:endParaRPr lang="hr-HR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 smtClean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48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1641" y="376687"/>
            <a:ext cx="8596668" cy="1320800"/>
          </a:xfrm>
        </p:spPr>
        <p:txBody>
          <a:bodyPr>
            <a:normAutofit/>
          </a:bodyPr>
          <a:lstStyle/>
          <a:p>
            <a:r>
              <a:rPr lang="hr-HR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Sportska infrastruktura </a:t>
            </a:r>
            <a:endParaRPr lang="hr-HR" sz="32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1641" y="114822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00B0F0"/>
                </a:solidFill>
              </a:rPr>
              <a:t>Nogometni tereni  Aldo  </a:t>
            </a:r>
            <a:r>
              <a:rPr lang="hr-HR" b="1" dirty="0" err="1">
                <a:solidFill>
                  <a:srgbClr val="00B0F0"/>
                </a:solidFill>
              </a:rPr>
              <a:t>Drosina</a:t>
            </a:r>
            <a:r>
              <a:rPr lang="hr-HR" b="1" dirty="0">
                <a:solidFill>
                  <a:srgbClr val="00B0F0"/>
                </a:solidFill>
              </a:rPr>
              <a:t>, Veli </a:t>
            </a:r>
            <a:r>
              <a:rPr lang="hr-HR" b="1" dirty="0" smtClean="0">
                <a:solidFill>
                  <a:srgbClr val="00B0F0"/>
                </a:solidFill>
              </a:rPr>
              <a:t>Vrh i </a:t>
            </a:r>
            <a:r>
              <a:rPr lang="hr-HR" b="1" dirty="0">
                <a:solidFill>
                  <a:srgbClr val="00B0F0"/>
                </a:solidFill>
              </a:rPr>
              <a:t>Štinjan</a:t>
            </a:r>
            <a:r>
              <a:rPr lang="hr-HR" dirty="0">
                <a:solidFill>
                  <a:srgbClr val="00B0F0"/>
                </a:solidFill>
              </a:rPr>
              <a:t>      		</a:t>
            </a:r>
            <a:endParaRPr lang="hr-HR" dirty="0" smtClean="0">
              <a:solidFill>
                <a:srgbClr val="00B0F0"/>
              </a:solidFill>
              <a:effectLst/>
            </a:endParaRPr>
          </a:p>
          <a:p>
            <a:pPr marL="0" indent="0">
              <a:buNone/>
            </a:pP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realizaciju trenažnog i natjecateljskog programa objekte koriste NK Istra-Pula , </a:t>
            </a: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NK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Štinjan i NK Veli Vrh, u svim uzrasnim kategorijama. Godišnji fond sati </a:t>
            </a:r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korištenja igrališta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iznosi 2.892 sati.</a:t>
            </a:r>
            <a:endParaRPr lang="hr-HR" i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45" y="2820838"/>
            <a:ext cx="6578381" cy="3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 Zajednice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838200" y="1690688"/>
            <a:ext cx="83058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razvitak i promicanje sporta na području grada Pule,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vrhunskog sportskog stvaralaštva i stvaranje uvjeta za postizanje vrhunskih sportskih domena,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razvitak sportskih aktivnosti djece i mladeži, te sportsko rekreacijskih aktivnosti građana i invalidnih osoba,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promicanje odgojnih funkcija sporta, poštene igre, razumijevanje, tolerancije i odgovornosti kroz bavljenje sportom,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širenje olimpijskih ideala i jačanje olimpijskog pokreta.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4286" y="94891"/>
            <a:ext cx="8574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Sportske dvorane</a:t>
            </a:r>
            <a:r>
              <a:rPr lang="hr-HR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 Mirna, Dom sportova Mate Parlov,</a:t>
            </a:r>
            <a:endParaRPr lang="hr-HR" dirty="0" smtClean="0">
              <a:solidFill>
                <a:srgbClr val="00B0F0"/>
              </a:solidFill>
              <a:effectLst/>
            </a:endParaRPr>
          </a:p>
          <a:p>
            <a:pPr>
              <a:spcAft>
                <a:spcPts val="0"/>
              </a:spcAft>
            </a:pPr>
            <a:r>
              <a:rPr lang="hr-HR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 Braća Ribar, Boćalište </a:t>
            </a:r>
            <a:r>
              <a:rPr lang="hr-HR" b="1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Veruda</a:t>
            </a:r>
            <a:r>
              <a:rPr lang="hr-HR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dvorana OŠ Veli Vrh</a:t>
            </a:r>
            <a:r>
              <a:rPr lang="hr-H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			</a:t>
            </a:r>
            <a:endParaRPr lang="hr-HR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 realizaciju trenažnog  i natjecateljskog programa objekte prema rasporedu korištenja koriste ŽRK Arena, RK Arena-Pula, OK Pula, OK Centurion, STK Pula, ŽSK Pula, BK Pula, HK Pula, JK Istarski borac, ŽKK Pula, KK Pula 1981, KSRG Gazela, KK Pula, KK Uljanik, KK  Pula, KK Hrvatski branitelj, KK Uljanik, MNK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Futsal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Pula,Sportsko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društvo gluhih, BK Pula, BK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Veruda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BK Sedra, BK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Squalus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BK Nova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Veruda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Godišnji fond sati korištenja otvorenih i zatvorenih objekata iznosi 14.234 sati.</a:t>
            </a:r>
            <a:endParaRPr lang="hr-HR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4" y="3356545"/>
            <a:ext cx="4776619" cy="31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0167" y="1423358"/>
            <a:ext cx="4917056" cy="225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2400" b="1" i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SRC  – </a:t>
            </a:r>
            <a:r>
              <a:rPr lang="hr-HR" sz="2400" b="1" i="1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Veruda</a:t>
            </a:r>
            <a:r>
              <a:rPr lang="hr-HR" sz="2400" b="1" i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sz="2400" b="1" i="1" dirty="0" smtClean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hr-HR" sz="2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realizaciju trenažnog i natjecateljskog programa objekte prema rasporedu korištenja koriste NK Uljanik, AK Istra, TK Pula. Godišnji fond sati korištenja objekata iznosi 3.012 sata.</a:t>
            </a:r>
            <a:endParaRPr lang="hr-H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23" y="1512499"/>
            <a:ext cx="3905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60738" y="4485736"/>
            <a:ext cx="92964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4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hr-HR" sz="2400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Gradski bazen  - </a:t>
            </a:r>
            <a:r>
              <a:rPr lang="hr-HR" sz="2400" b="1" i="1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Veruda</a:t>
            </a:r>
            <a:r>
              <a:rPr lang="hr-HR" sz="2400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hr-HR" sz="2400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hr-HR" sz="2400" i="1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potrebe trenažnog i natjecateljskog programa koriste PK „Pula“, PK „Arena“, VK „Pula“, KPA „Uljanik“, TK „Pula, škola plivanja i građanstvo. Godišnji fond sati korištenja bazena iznosi 4.000 sati.</a:t>
            </a:r>
            <a:endParaRPr lang="hr-HR" sz="24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hr-HR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" y="221203"/>
            <a:ext cx="6400801" cy="42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smtClean="0"/>
              <a:t>Financijska sredstva za gore navedene projekte za 2019. godinu iznosila su</a:t>
            </a:r>
            <a:endParaRPr lang="hr-HR" b="1" i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975807"/>
              </p:ext>
            </p:extLst>
          </p:nvPr>
        </p:nvGraphicFramePr>
        <p:xfrm>
          <a:off x="586596" y="1716647"/>
          <a:ext cx="7720642" cy="5008838"/>
        </p:xfrm>
        <a:graphic>
          <a:graphicData uri="http://schemas.openxmlformats.org/drawingml/2006/table">
            <a:tbl>
              <a:tblPr/>
              <a:tblGrid>
                <a:gridCol w="3600648"/>
                <a:gridCol w="480235"/>
                <a:gridCol w="480235"/>
                <a:gridCol w="480235"/>
                <a:gridCol w="480235"/>
                <a:gridCol w="480235"/>
                <a:gridCol w="600296"/>
                <a:gridCol w="1118523"/>
              </a:tblGrid>
              <a:tr h="169816">
                <a:tc gridSpan="6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SPORTSKE AKTIVNOSTI DJECE I MLADEŽI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230.000,00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ŠKOLSKA SPORTSKA NATJECANJA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6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DJEČJI LJETNI KAMP FRATARSKI OTOK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03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OLIMPIJSKI FESTIVAL DJEČJIH VRTIĆA                                                                                           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30.000,00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8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DJELOVANJE SPORTSKIH UDRUGA I SPORTSKE 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59121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ZAJEDNICE I KORIŠTENJE OBJEKATA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PROGRAMI UDRUGA NATJECATELJSKOG SPORTA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6.100.000,00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SUFINANCIRANJE NAKNADA TRENERA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828.000,00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SPORTSKE AKTIVNOSTI OSOBA SA INVALIDITETOM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100.000,00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 gridSpan="6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OSTALI PROGRAMI SPORTSKIH UDRUGA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KORIŠTENJE OBJEKATA SPORTSKE INFRASTRUKTURE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SRC VERUDA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1.000.000,00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7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NOGOMETNI TERENI (A.DROZINA, VELI VRH, ŠTINJAN)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1.350.000,00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8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SPORTSKE DVORANE (SC MIRNA,DS MATE PARLOV, DOM BRAĆE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591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RIBAR, OŠ VELI VRH)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103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2.650.000,00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GRADSKI BAZEN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103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3.750.000,00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81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000" b="1" i="1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UKUPNO SPORTSKA ZAJEDNICA GRADA PULE</a:t>
                      </a:r>
                    </a:p>
                  </a:txBody>
                  <a:tcPr marL="4039" marR="4039" marT="40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16.258.000,00</a:t>
                      </a:r>
                    </a:p>
                  </a:txBody>
                  <a:tcPr marL="4039" marR="4039" marT="40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46982" y="3234652"/>
            <a:ext cx="6804518" cy="59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Zahvaljujemo na pažnji</a:t>
            </a:r>
            <a:endParaRPr lang="hr-HR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solidFill>
                  <a:srgbClr val="00B0F0"/>
                </a:solidFill>
              </a:rPr>
              <a:t>Zadaće Zajednice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2">
                    <a:lumMod val="50000"/>
                  </a:schemeClr>
                </a:solidFill>
              </a:rPr>
            </a:b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85004" y="1751162"/>
            <a:ext cx="8885207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utvrđuje i ostvaruje politiku promicanja sporta na području grada Pule, u skladu s nacionalnim programom sporta sudjeluje u ostvarivanju programa HOO-a, Hrvatskog </a:t>
            </a:r>
            <a:r>
              <a:rPr lang="hr-HR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paraolimpijskog</a:t>
            </a: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odbora i Hrvatskog sportskog saveza gluhih,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objedinjuje i usklađuje programe sporta, te izrađuje prijedlog programa javnih potreba u sportu i skrbi o njihovom ostvarivanju,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usklađuje aktivnosti svojih članica,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potiče i promiče svekoliki sport, osobito sport djece, mladeži i osoba s invaliditetom,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skrbi o kategoriziranim i vrhunskim sportašima, te sudjeluje u stvaranju uvjeta za njihovu pripremu za olimpijske igre, svjetska i europska prvenstva, te druga međunarodna natjecanje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skrbi o provođenju mjera zdravstvene zaštite </a:t>
            </a:r>
            <a:r>
              <a:rPr lang="hr-HR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sportaša,</a:t>
            </a:r>
            <a:r>
              <a:rPr lang="hr-HR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skrbi</a:t>
            </a: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 namjeni i korištenju sportskih objekata, te predlaže nadležnim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0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01614" y="2337758"/>
            <a:ext cx="943442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sudjeluje o unapređenju stručnog rada i skrbi o osposobljavanju stručnih djelatnika,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dodjela priznanja, nagrada i pohvala za postignute uspjehe u sportu,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kriterija i Pravilnika za provođenje djelatnosti Zajednice,</a:t>
            </a: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r-HR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 i druge poslove i zadaće određene Zakonom, pravilima HOO i Statutom.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13433" y="2274497"/>
            <a:ext cx="9553594" cy="253041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8500" b="1" dirty="0" smtClean="0"/>
              <a:t/>
            </a:r>
            <a:br>
              <a:rPr lang="hr-HR" sz="8500" b="1" dirty="0" smtClean="0"/>
            </a:br>
            <a:r>
              <a:rPr lang="hr-HR" sz="8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SPORTSKE AKTIVNOSTI DJECE I MLADEŽI</a:t>
            </a:r>
            <a:br>
              <a:rPr lang="hr-HR" sz="8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8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Najznačajniji posebni programi Zajednice</a:t>
            </a:r>
            <a:br>
              <a:rPr lang="hr-HR" sz="8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3100" dirty="0" smtClean="0"/>
              <a:t/>
            </a:r>
            <a:br>
              <a:rPr lang="hr-HR" sz="3100" dirty="0" smtClean="0"/>
            </a:br>
            <a:endParaRPr lang="hr-HR" sz="3100" i="1" dirty="0"/>
          </a:p>
        </p:txBody>
      </p:sp>
    </p:spTree>
    <p:extLst>
      <p:ext uri="{BB962C8B-B14F-4D97-AF65-F5344CB8AC3E}">
        <p14:creationId xmlns:p14="http://schemas.microsoft.com/office/powerpoint/2010/main" val="32530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54347"/>
            <a:ext cx="8596668" cy="4687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olimpijski odbora kao krovna organizacija festivala prosljeđuje organizaciju na lokalnu razinu tj. Sportska zajednica Grada Pule koji je zadužen za organizaciju revijalnog natjecanja svih predškolskih skupina na području grada Pule. U realizaciji Olimpijskog festivala sudjeluje 25 vrtića sa šireg područja grada Pule. Ukupno sudjeluje oko 700-tinjak natjecatelja, dječaka i djevojčica. Natjecanja se odvijaju u slijedećim disciplinama: trčanje na 50 m, štafeta 4x25 m, bacanje loptice u dalj, skok u dalj s mjesta i mali nogomet. Cilj programa je promocija olimpizma, odgajanje djece putem sporta, te poticanje psihofizičkih osobitosti djece. Predviđeno vrijeme provedbe projekta je mjesec travanj i svibanj. 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Olimpijski festival dječjih vrtića grada Pule </a:t>
            </a:r>
            <a:br>
              <a:rPr lang="hr-HR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5" y="4158892"/>
            <a:ext cx="2678664" cy="20089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22" y="3991129"/>
            <a:ext cx="3569453" cy="26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1926" y="871267"/>
            <a:ext cx="9187132" cy="463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Sportske aktivnosti djece i mladeži (školska natjecanja)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Školska sportska natjecanja realiziraju se u okviru sportskih natjecanja osnovnih i srednjih škola grada Pule. Školskih sport osnovnih škola obuhvaća ukupno 10 školskih sportskih društva. Natjecanja se realiziraju u slijedećim disciplinama: atletika (m-ž), mali nogomet (m), košarka (m-ž), odbojka (m-ž), stolni tenis (m-ž), rukomet (m-ž), šah (m-ž), badminton (m-ž), kros (m-ž).</a:t>
            </a:r>
            <a:endParaRPr lang="hr-H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Školski sport srednjih škola uključuje 9 školskih sportskih društava, a natjecanja se odvijaju u odbojka (m-ž), mali nogomet (m-ž), badminton (m-ž), stolni tenis (m-ž), rukomet (m-ž) i košarka (m-ž), šah (m-ž).</a:t>
            </a:r>
            <a:endParaRPr lang="hr-HR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36430" y="457202"/>
            <a:ext cx="10213675" cy="306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32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Dječji ljetni kamp Fratarski otok</a:t>
            </a:r>
            <a:endParaRPr lang="hr-HR" sz="3200" b="1" i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Dječji ljetni kamp na Fratarskom otoku je sportsko edukativan program za školsku djecu uzrasne dobi od 5 – 12 godina. Kamp se organizira za vrijeme ljetnog odmora u tri turnusa kroz srpanj i kolovoz. Trajanje turnusa je 10 radnih dana kroz dva tjedna (od ponedjeljka do petka). Programski sadržaj dječjeg ljetnog kampa provodi Sportska zajednica Grada Pule a obuhvaća obuku neplivača, tehnike plivanja, skokove u vodu, mini vaterpolo, veslanje u kajaku, jedrenje u jedrilici klase optimist, tehniku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zarona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hr-HR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apnei</a:t>
            </a: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te sportske i društvene zabavne igre. </a:t>
            </a:r>
            <a:endParaRPr lang="hr-H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r-HR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r-HR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hr-HR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r-HR" dirty="0">
              <a:effectLst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6" y="3356154"/>
            <a:ext cx="4894772" cy="32631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94" y="3356154"/>
            <a:ext cx="4853077" cy="32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sz="3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DJELOVANJE </a:t>
            </a:r>
            <a:r>
              <a:rPr lang="hr-HR" sz="3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SPORTSKIH UDRUGA I SPORTSKE ZAJEDNICE TE OBJEKTI ZA PROVOĐENJE </a:t>
            </a:r>
            <a:r>
              <a:rPr lang="hr-HR" sz="3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br>
              <a:rPr lang="hr-HR" sz="3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100" b="1" i="1" dirty="0" smtClean="0">
                <a:effectLst/>
              </a:rPr>
              <a:t/>
            </a:r>
            <a:br>
              <a:rPr lang="hr-HR" sz="3100" b="1" i="1" dirty="0" smtClean="0">
                <a:effectLst/>
              </a:rPr>
            </a:br>
            <a:r>
              <a:rPr lang="hr-HR" b="1" dirty="0"/>
              <a:t> </a:t>
            </a:r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r>
              <a:rPr lang="hr-HR" b="1" dirty="0"/>
              <a:t> </a:t>
            </a:r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90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1898</Words>
  <Application>Microsoft Office PowerPoint</Application>
  <PresentationFormat>Široki zaslon</PresentationFormat>
  <Paragraphs>590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Sportska zajednica Grada Pule</vt:lpstr>
      <vt:lpstr>Ciljevi Zajednice </vt:lpstr>
      <vt:lpstr>Zadaće Zajednice      </vt:lpstr>
      <vt:lpstr>PowerPointova prezentacija</vt:lpstr>
      <vt:lpstr>PowerPointova prezentacija</vt:lpstr>
      <vt:lpstr>Olimpijski festival dječjih vrtića grada Pule  </vt:lpstr>
      <vt:lpstr>PowerPointova prezentacija</vt:lpstr>
      <vt:lpstr>PowerPointova prezentacija</vt:lpstr>
      <vt:lpstr>    DJELOVANJE SPORTSKIH UDRUGA I SPORTSKE ZAJEDNICE TE OBJEKTI ZA PROVOĐENJE AKTIVNOSTI         </vt:lpstr>
      <vt:lpstr>Programi udruga natjecateljskog sporta                </vt:lpstr>
      <vt:lpstr>I Grupa sportova ima 18 klubova na financiranju</vt:lpstr>
      <vt:lpstr> </vt:lpstr>
      <vt:lpstr>II  Grupa sportova ima 14 klubova na financiranju</vt:lpstr>
      <vt:lpstr>   </vt:lpstr>
      <vt:lpstr>III Grupa sportova ima 34 kluba na financiranju </vt:lpstr>
      <vt:lpstr>PowerPointova prezentacija</vt:lpstr>
      <vt:lpstr>  Sportske aktivnosti osoba sa invaliditetom        Sportaši s invaliditetom razvrstani su prema stupnju – kategorizaciji invaliditeta od strane Hrvatskog paraolimpijskog odbora i Hrvatskog sportskog saveza gluhih.   </vt:lpstr>
      <vt:lpstr>Sufinanciranje naknada trenera                </vt:lpstr>
      <vt:lpstr>Sportska infrastruktura </vt:lpstr>
      <vt:lpstr>PowerPointova prezentacija</vt:lpstr>
      <vt:lpstr>PowerPointova prezentacija</vt:lpstr>
      <vt:lpstr>PowerPointova prezentacija</vt:lpstr>
      <vt:lpstr>Financijska sredstva za gore navedene projekte za 2019. godinu iznosila su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Sportska zajednica Grada Pule</dc:title>
  <dc:creator>Windows korisnik</dc:creator>
  <cp:lastModifiedBy>Windows korisnik</cp:lastModifiedBy>
  <cp:revision>22</cp:revision>
  <cp:lastPrinted>2019-09-24T11:08:07Z</cp:lastPrinted>
  <dcterms:created xsi:type="dcterms:W3CDTF">2019-09-24T08:10:12Z</dcterms:created>
  <dcterms:modified xsi:type="dcterms:W3CDTF">2019-09-24T12:43:43Z</dcterms:modified>
</cp:coreProperties>
</file>