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31"/>
  </p:notesMasterIdLst>
  <p:handoutMasterIdLst>
    <p:handoutMasterId r:id="rId32"/>
  </p:handoutMasterIdLst>
  <p:sldIdLst>
    <p:sldId id="334" r:id="rId2"/>
    <p:sldId id="314" r:id="rId3"/>
    <p:sldId id="337" r:id="rId4"/>
    <p:sldId id="362" r:id="rId5"/>
    <p:sldId id="360" r:id="rId6"/>
    <p:sldId id="356" r:id="rId7"/>
    <p:sldId id="313" r:id="rId8"/>
    <p:sldId id="300" r:id="rId9"/>
    <p:sldId id="294" r:id="rId10"/>
    <p:sldId id="318" r:id="rId11"/>
    <p:sldId id="371" r:id="rId12"/>
    <p:sldId id="349" r:id="rId13"/>
    <p:sldId id="364" r:id="rId14"/>
    <p:sldId id="365" r:id="rId15"/>
    <p:sldId id="342" r:id="rId16"/>
    <p:sldId id="373" r:id="rId17"/>
    <p:sldId id="375" r:id="rId18"/>
    <p:sldId id="309" r:id="rId19"/>
    <p:sldId id="345" r:id="rId20"/>
    <p:sldId id="366" r:id="rId21"/>
    <p:sldId id="374" r:id="rId22"/>
    <p:sldId id="376" r:id="rId23"/>
    <p:sldId id="377" r:id="rId24"/>
    <p:sldId id="380" r:id="rId25"/>
    <p:sldId id="378" r:id="rId26"/>
    <p:sldId id="381" r:id="rId27"/>
    <p:sldId id="379" r:id="rId28"/>
    <p:sldId id="382" r:id="rId29"/>
    <p:sldId id="348" r:id="rId30"/>
  </p:sldIdLst>
  <p:sldSz cx="9144000" cy="6858000" type="screen4x3"/>
  <p:notesSz cx="6797675" cy="9928225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poropat" initials="l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9810"/>
    <a:srgbClr val="FF0000"/>
    <a:srgbClr val="8D851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87346" autoAdjust="0"/>
  </p:normalViewPr>
  <p:slideViewPr>
    <p:cSldViewPr>
      <p:cViewPr varScale="1">
        <p:scale>
          <a:sx n="90" d="100"/>
          <a:sy n="90" d="100"/>
        </p:scale>
        <p:origin x="-4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gpdc06\Financije\Barbara\PRORACUN\2015\PREZENTACIJA\Grafovi%202015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gpdc06\Financije\Barbara\PRORACUN\2015\PREZENTACIJA\Grafovi%202015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nas\Odjeli\Financije\Barbara\PRORACUN\2020\PREZENTACIJA\Grafovi%20202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gpdc06\Financije\Barbara\PRORACUN\2018\PREZENTACIJA\Grafovi%202018-prezentaci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perspective val="30"/>
    </c:view3D>
    <c:plotArea>
      <c:layout>
        <c:manualLayout>
          <c:layoutTarget val="inner"/>
          <c:xMode val="edge"/>
          <c:yMode val="edge"/>
          <c:x val="0.15239087888580399"/>
          <c:y val="1.216247072254982E-2"/>
          <c:w val="0.72049064676164032"/>
          <c:h val="0.80292859466422162"/>
        </c:manualLayout>
      </c:layout>
      <c:bar3DChart>
        <c:barDir val="col"/>
        <c:grouping val="stacked"/>
        <c:ser>
          <c:idx val="0"/>
          <c:order val="0"/>
          <c:tx>
            <c:strRef>
              <c:f>Sheet2!$A$2</c:f>
              <c:strCache>
                <c:ptCount val="1"/>
                <c:pt idx="0">
                  <c:v>Prihodi poslovanja</c:v>
                </c:pt>
              </c:strCache>
            </c:strRef>
          </c:tx>
          <c:cat>
            <c:strRef>
              <c:f>Sheet2!$B$1:$F$1</c:f>
              <c:strCache>
                <c:ptCount val="5"/>
                <c:pt idx="0">
                  <c:v>2016
(ostvareni)</c:v>
                </c:pt>
                <c:pt idx="1">
                  <c:v>2017
(ostvareni)</c:v>
                </c:pt>
                <c:pt idx="2">
                  <c:v>2018
(ostvareni)</c:v>
                </c:pt>
                <c:pt idx="3">
                  <c:v>2019
(planirani)</c:v>
                </c:pt>
                <c:pt idx="4">
                  <c:v>2020
(planirani)</c:v>
                </c:pt>
              </c:strCache>
            </c:strRef>
          </c:cat>
          <c:val>
            <c:numRef>
              <c:f>Sheet2!$B$2:$F$2</c:f>
              <c:numCache>
                <c:formatCode>#,##0.00</c:formatCode>
                <c:ptCount val="5"/>
                <c:pt idx="0">
                  <c:v>316694478.56</c:v>
                </c:pt>
                <c:pt idx="1">
                  <c:v>352110592.25</c:v>
                </c:pt>
                <c:pt idx="2">
                  <c:v>318133664.86000001</c:v>
                </c:pt>
                <c:pt idx="3">
                  <c:v>341530279</c:v>
                </c:pt>
                <c:pt idx="4">
                  <c:v>477393126.56999999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Prihodi od prodaje nefinancijske imovine</c:v>
                </c:pt>
              </c:strCache>
            </c:strRef>
          </c:tx>
          <c:cat>
            <c:strRef>
              <c:f>Sheet2!$B$1:$F$1</c:f>
              <c:strCache>
                <c:ptCount val="5"/>
                <c:pt idx="0">
                  <c:v>2016
(ostvareni)</c:v>
                </c:pt>
                <c:pt idx="1">
                  <c:v>2017
(ostvareni)</c:v>
                </c:pt>
                <c:pt idx="2">
                  <c:v>2018
(ostvareni)</c:v>
                </c:pt>
                <c:pt idx="3">
                  <c:v>2019
(planirani)</c:v>
                </c:pt>
                <c:pt idx="4">
                  <c:v>2020
(planirani)</c:v>
                </c:pt>
              </c:strCache>
            </c:strRef>
          </c:cat>
          <c:val>
            <c:numRef>
              <c:f>Sheet2!$B$3:$F$3</c:f>
              <c:numCache>
                <c:formatCode>#,##0.00</c:formatCode>
                <c:ptCount val="5"/>
                <c:pt idx="0">
                  <c:v>18117968.609999999</c:v>
                </c:pt>
                <c:pt idx="1">
                  <c:v>24925884.690000001</c:v>
                </c:pt>
                <c:pt idx="2">
                  <c:v>21113566.969999976</c:v>
                </c:pt>
                <c:pt idx="3">
                  <c:v>34370656</c:v>
                </c:pt>
                <c:pt idx="4">
                  <c:v>45528600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Primici od financijske imovine i zaduživanja</c:v>
                </c:pt>
              </c:strCache>
            </c:strRef>
          </c:tx>
          <c:cat>
            <c:strRef>
              <c:f>Sheet2!$B$1:$F$1</c:f>
              <c:strCache>
                <c:ptCount val="5"/>
                <c:pt idx="0">
                  <c:v>2016
(ostvareni)</c:v>
                </c:pt>
                <c:pt idx="1">
                  <c:v>2017
(ostvareni)</c:v>
                </c:pt>
                <c:pt idx="2">
                  <c:v>2018
(ostvareni)</c:v>
                </c:pt>
                <c:pt idx="3">
                  <c:v>2019
(planirani)</c:v>
                </c:pt>
                <c:pt idx="4">
                  <c:v>2020
(planirani)</c:v>
                </c:pt>
              </c:strCache>
            </c:strRef>
          </c:cat>
          <c:val>
            <c:numRef>
              <c:f>Sheet2!$B$4:$F$4</c:f>
              <c:numCache>
                <c:formatCode>#,##0.00</c:formatCode>
                <c:ptCount val="5"/>
                <c:pt idx="0">
                  <c:v>0</c:v>
                </c:pt>
                <c:pt idx="1">
                  <c:v>18500000</c:v>
                </c:pt>
                <c:pt idx="2">
                  <c:v>528143.55000000005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hape val="box"/>
        <c:axId val="187039104"/>
        <c:axId val="88163456"/>
        <c:axId val="0"/>
      </c:bar3DChart>
      <c:catAx>
        <c:axId val="187039104"/>
        <c:scaling>
          <c:orientation val="minMax"/>
        </c:scaling>
        <c:axPos val="b"/>
        <c:tickLblPos val="nextTo"/>
        <c:crossAx val="88163456"/>
        <c:crosses val="autoZero"/>
        <c:auto val="1"/>
        <c:lblAlgn val="ctr"/>
        <c:lblOffset val="100"/>
      </c:catAx>
      <c:valAx>
        <c:axId val="88163456"/>
        <c:scaling>
          <c:orientation val="minMax"/>
        </c:scaling>
        <c:axPos val="l"/>
        <c:majorGridlines/>
        <c:numFmt formatCode="#,##0.00" sourceLinked="0"/>
        <c:tickLblPos val="nextTo"/>
        <c:spPr>
          <a:ln>
            <a:noFill/>
          </a:ln>
        </c:spPr>
        <c:crossAx val="18703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649014692811952"/>
          <c:y val="0.90638219684992116"/>
          <c:w val="0.40194926258193525"/>
          <c:h val="9.3384138625758381E-2"/>
        </c:manualLayout>
      </c:layout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425962332687674E-2"/>
          <c:y val="5.0618255677684382E-2"/>
          <c:w val="0.77135794195938279"/>
          <c:h val="0.9448248819196583"/>
        </c:manualLayout>
      </c:layout>
      <c:pie3DChart>
        <c:varyColors val="1"/>
        <c:ser>
          <c:idx val="0"/>
          <c:order val="0"/>
          <c:spPr>
            <a:ln>
              <a:noFill/>
            </a:ln>
          </c:spPr>
          <c:explosion val="18"/>
          <c:dLbls>
            <c:dLbl>
              <c:idx val="0"/>
              <c:layout>
                <c:manualLayout>
                  <c:x val="0.42405239997488436"/>
                  <c:y val="0.15399431425182236"/>
                </c:manualLayout>
              </c:layout>
              <c:showLegendKey val="1"/>
              <c:showCatName val="1"/>
              <c:showPercent val="1"/>
            </c:dLbl>
            <c:dLbl>
              <c:idx val="1"/>
              <c:layout>
                <c:manualLayout>
                  <c:x val="-1.7652265690285621E-2"/>
                  <c:y val="2.2290310037236052E-2"/>
                </c:manualLayout>
              </c:layout>
              <c:showLegendKey val="1"/>
              <c:showCatName val="1"/>
              <c:showPercent val="1"/>
            </c:dLbl>
            <c:dLbl>
              <c:idx val="2"/>
              <c:layout>
                <c:manualLayout>
                  <c:x val="-0.27423167848699637"/>
                  <c:y val="-0.12607125987526904"/>
                </c:manualLayout>
              </c:layout>
              <c:showLegendKey val="1"/>
              <c:showCatName val="1"/>
              <c:showPercent val="1"/>
            </c:dLbl>
            <c:dLbl>
              <c:idx val="3"/>
              <c:layout>
                <c:manualLayout>
                  <c:x val="8.2865173768172748E-2"/>
                  <c:y val="-8.2512157771244446E-2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1200" b="1" baseline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sr-Latn-CS"/>
                </a:p>
              </c:txPr>
              <c:showLegendKey val="1"/>
              <c:showCatName val="1"/>
              <c:showPercent val="1"/>
            </c:dLbl>
            <c:dLbl>
              <c:idx val="4"/>
              <c:layout>
                <c:manualLayout>
                  <c:x val="5.9048028479927378E-2"/>
                  <c:y val="0"/>
                </c:manualLayout>
              </c:layout>
              <c:showLegendKey val="1"/>
              <c:showCatName val="1"/>
              <c:showPercent val="1"/>
            </c:dLbl>
            <c:dLbl>
              <c:idx val="5"/>
              <c:layout>
                <c:manualLayout>
                  <c:x val="0.48623244760244122"/>
                  <c:y val="0.2901559324949558"/>
                </c:manualLayout>
              </c:layout>
              <c:showLegendKey val="1"/>
              <c:showCatName val="1"/>
              <c:showPercent val="1"/>
            </c:dLbl>
            <c:dLbl>
              <c:idx val="6"/>
              <c:layout>
                <c:manualLayout>
                  <c:x val="0.47573095742985166"/>
                  <c:y val="0.43472320279825538"/>
                </c:manualLayout>
              </c:layout>
              <c:showLegendKey val="1"/>
              <c:showCatName val="1"/>
              <c:showPercent val="1"/>
            </c:dLbl>
            <c:dLbl>
              <c:idx val="7"/>
              <c:layout>
                <c:manualLayout>
                  <c:x val="1.0537704063587805E-2"/>
                  <c:y val="-7.5750461747837936E-2"/>
                </c:manualLayout>
              </c:layout>
              <c:showLegendKey val="1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sr-Latn-CS"/>
              </a:p>
            </c:txPr>
            <c:showLegendKey val="1"/>
            <c:showCatName val="1"/>
            <c:showPercent val="1"/>
          </c:dLbls>
          <c:cat>
            <c:strRef>
              <c:f>'Rashodi po raz.graf '!$A$2:$A$8</c:f>
              <c:strCache>
                <c:ptCount val="7"/>
                <c:pt idx="0">
                  <c:v>Ured Grada</c:v>
                </c:pt>
                <c:pt idx="1">
                  <c:v>Upravni odjel za financije i opću upravu</c:v>
                </c:pt>
                <c:pt idx="2">
                  <c:v>Upravni odjel za prostorno uređenje, komunalni sustav i imovinu</c:v>
                </c:pt>
                <c:pt idx="3">
                  <c:v>Upravni odjel za društvene djelatnosti</c:v>
                </c:pt>
                <c:pt idx="4">
                  <c:v>Upravni odjel za kulturu</c:v>
                </c:pt>
                <c:pt idx="5">
                  <c:v>Služba za zastupanje Grada</c:v>
                </c:pt>
                <c:pt idx="6">
                  <c:v>Služba za unutarnju reviziju</c:v>
                </c:pt>
              </c:strCache>
            </c:strRef>
          </c:cat>
          <c:val>
            <c:numRef>
              <c:f>'Rashodi po raz.graf '!$B$2:$B$8</c:f>
              <c:numCache>
                <c:formatCode>#,##0.00</c:formatCode>
                <c:ptCount val="7"/>
                <c:pt idx="0">
                  <c:v>12073200</c:v>
                </c:pt>
                <c:pt idx="1">
                  <c:v>58142042.75</c:v>
                </c:pt>
                <c:pt idx="2">
                  <c:v>218741094.43000001</c:v>
                </c:pt>
                <c:pt idx="3">
                  <c:v>215234496</c:v>
                </c:pt>
                <c:pt idx="4">
                  <c:v>47471301</c:v>
                </c:pt>
                <c:pt idx="5">
                  <c:v>1623000</c:v>
                </c:pt>
                <c:pt idx="6">
                  <c:v>335000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8"/>
          <c:dLbls>
            <c:dLbl>
              <c:idx val="0"/>
              <c:layout>
                <c:manualLayout>
                  <c:x val="-0.15863576906306906"/>
                  <c:y val="-0.2331616360454944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7</a:t>
                    </a:r>
                    <a:r>
                      <a:rPr lang="hr-HR" sz="1800" dirty="0" smtClean="0"/>
                      <a:t>2</a:t>
                    </a:r>
                    <a:r>
                      <a:rPr lang="en-US" sz="1800" dirty="0" smtClean="0"/>
                      <a:t>%</a:t>
                    </a:r>
                    <a:endParaRPr lang="en-US" sz="1800" dirty="0"/>
                  </a:p>
                </c:rich>
              </c:tx>
              <c:numFmt formatCode="0.00%" sourceLinked="0"/>
              <c:spPr/>
              <c:showPercent val="1"/>
            </c:dLbl>
            <c:dLbl>
              <c:idx val="1"/>
              <c:layout>
                <c:manualLayout>
                  <c:x val="0.157930099942719"/>
                  <c:y val="8.8802493438320224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28%</a:t>
                    </a:r>
                    <a:endParaRPr lang="en-US" sz="1800" dirty="0"/>
                  </a:p>
                </c:rich>
              </c:tx>
              <c:numFmt formatCode="0.00%" sourceLinked="0"/>
              <c:spPr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Sheet6!$A$2:$A$3</c:f>
              <c:strCache>
                <c:ptCount val="2"/>
                <c:pt idx="0">
                  <c:v>već se provode</c:v>
                </c:pt>
                <c:pt idx="1">
                  <c:v>u razmatranju</c:v>
                </c:pt>
              </c:strCache>
            </c:strRef>
          </c:cat>
          <c:val>
            <c:numRef>
              <c:f>Sheet6!$B$2:$B$3</c:f>
              <c:numCache>
                <c:formatCode>0</c:formatCode>
                <c:ptCount val="2"/>
                <c:pt idx="0">
                  <c:v>53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cat>
            <c:strRef>
              <c:f>Sheet6!$A$2:$A$3</c:f>
              <c:strCache>
                <c:ptCount val="2"/>
                <c:pt idx="0">
                  <c:v>već se provode</c:v>
                </c:pt>
                <c:pt idx="1">
                  <c:v>u razmatranju</c:v>
                </c:pt>
              </c:strCache>
            </c:strRef>
          </c:cat>
          <c:val>
            <c:numRef>
              <c:f>Sheet6!$C$2:$C$3</c:f>
              <c:numCache>
                <c:formatCode>0.00%</c:formatCode>
                <c:ptCount val="2"/>
                <c:pt idx="0">
                  <c:v>0.71621621621621623</c:v>
                </c:pt>
                <c:pt idx="1">
                  <c:v>0.28378378378378388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532844852726742"/>
          <c:y val="0.72143210185324058"/>
          <c:w val="0.23861293379994175"/>
          <c:h val="0.17581738958095774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1"/>
          <c:dPt>
            <c:idx val="0"/>
            <c:explosion val="5"/>
          </c:dPt>
          <c:dLbls>
            <c:dLbl>
              <c:idx val="0"/>
              <c:layout>
                <c:manualLayout>
                  <c:x val="-0.10462343248760574"/>
                  <c:y val="6.3943076865630583E-2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dirty="0" smtClean="0"/>
                      <a:t>30%</a:t>
                    </a:r>
                    <a:endParaRPr lang="en-US" sz="2000" dirty="0"/>
                  </a:p>
                </c:rich>
              </c:tx>
              <c:numFmt formatCode="0.00%" sourceLinked="0"/>
              <c:spPr/>
              <c:showPercent val="1"/>
            </c:dLbl>
            <c:dLbl>
              <c:idx val="1"/>
              <c:layout>
                <c:manualLayout>
                  <c:x val="0.11780657626130069"/>
                  <c:y val="-0.23950328361058185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dirty="0" smtClean="0"/>
                      <a:t>70%</a:t>
                    </a:r>
                    <a:endParaRPr lang="en-US" sz="2000" dirty="0"/>
                  </a:p>
                </c:rich>
              </c:tx>
              <c:numFmt formatCode="0.00%" sourceLinked="0"/>
              <c:spPr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Sheet6!$A$2:$A$3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Sheet6!$B$2:$B$3</c:f>
              <c:numCache>
                <c:formatCode>0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cat>
            <c:strRef>
              <c:f>Sheet6!$A$2:$A$3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Sheet6!$C$2:$C$3</c:f>
              <c:numCache>
                <c:formatCode>0%</c:formatCode>
                <c:ptCount val="2"/>
                <c:pt idx="0">
                  <c:v>0.30000000000000004</c:v>
                </c:pt>
                <c:pt idx="1">
                  <c:v>0.70000000000000007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532844852726742"/>
          <c:y val="0.72143210185324036"/>
          <c:w val="0.23861293379994181"/>
          <c:h val="0.17581738958095783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1"/>
            <c:explosion val="7"/>
          </c:dPt>
          <c:dLbls>
            <c:dLbl>
              <c:idx val="0"/>
              <c:layout>
                <c:manualLayout>
                  <c:x val="-0.13593470362478977"/>
                  <c:y val="9.0173723631321451E-2"/>
                </c:manualLayout>
              </c:layout>
              <c:tx>
                <c:rich>
                  <a:bodyPr/>
                  <a:lstStyle/>
                  <a:p>
                    <a:r>
                      <a:rPr lang="hr-HR" sz="1800" dirty="0" smtClean="0"/>
                      <a:t>26</a:t>
                    </a:r>
                    <a:r>
                      <a:rPr lang="en-US" sz="1800" dirty="0" smtClean="0"/>
                      <a:t>%</a:t>
                    </a:r>
                    <a:endParaRPr lang="en-US" sz="1800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4919890639213906"/>
                  <c:y val="-0.21108282958900695"/>
                </c:manualLayout>
              </c:layout>
              <c:tx>
                <c:rich>
                  <a:bodyPr/>
                  <a:lstStyle/>
                  <a:p>
                    <a:r>
                      <a:rPr lang="hr-HR" sz="1800" dirty="0" smtClean="0"/>
                      <a:t>7</a:t>
                    </a:r>
                    <a:r>
                      <a:rPr lang="en-US" sz="1800" dirty="0" smtClean="0"/>
                      <a:t>3%</a:t>
                    </a:r>
                    <a:endParaRPr lang="en-US" sz="1800" dirty="0"/>
                  </a:p>
                </c:rich>
              </c:tx>
              <c:showPercent val="1"/>
            </c:dLbl>
            <c:numFmt formatCode="0.00%" sourceLinked="0"/>
            <c:txPr>
              <a:bodyPr/>
              <a:lstStyle/>
              <a:p>
                <a:pPr>
                  <a:defRPr sz="18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'[Grafovi 2020.xlsx]Sheet6'!$A$2:$A$3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'[Grafovi 2020.xlsx]Sheet6'!$B$2:$B$3</c:f>
              <c:numCache>
                <c:formatCode>0</c:formatCode>
                <c:ptCount val="2"/>
                <c:pt idx="0">
                  <c:v>11</c:v>
                </c:pt>
                <c:pt idx="1">
                  <c:v>31</c:v>
                </c:pt>
              </c:numCache>
            </c:numRef>
          </c:val>
        </c:ser>
        <c:ser>
          <c:idx val="1"/>
          <c:order val="1"/>
          <c:cat>
            <c:strRef>
              <c:f>'[Grafovi 2020.xlsx]Sheet6'!$A$2:$A$3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'[Grafovi 2020.xlsx]Sheet6'!$C$2:$C$3</c:f>
              <c:numCache>
                <c:formatCode>0%</c:formatCode>
                <c:ptCount val="2"/>
                <c:pt idx="0">
                  <c:v>0.2619047619047622</c:v>
                </c:pt>
                <c:pt idx="1">
                  <c:v>0.73809523809523836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739087092940754"/>
          <c:y val="0.75229841061534108"/>
          <c:w val="0.20003265878410151"/>
          <c:h val="0.18984762321376492"/>
        </c:manualLayout>
      </c:layout>
      <c:txPr>
        <a:bodyPr/>
        <a:lstStyle/>
        <a:p>
          <a:pPr>
            <a:defRPr sz="1200"/>
          </a:pPr>
          <a:endParaRPr lang="sr-Latn-CS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7"/>
          <c:dPt>
            <c:idx val="1"/>
            <c:explosion val="4"/>
          </c:dPt>
          <c:dLbls>
            <c:dLbl>
              <c:idx val="0"/>
              <c:layout>
                <c:manualLayout>
                  <c:x val="-0.1999681677075186"/>
                  <c:y val="-6.44694057306400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5793016949688399"/>
                  <c:y val="-1.99104203760289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50%</a:t>
                    </a:r>
                    <a:endParaRPr lang="en-US" dirty="0"/>
                  </a:p>
                </c:rich>
              </c:tx>
              <c:showPercent val="1"/>
            </c:dLbl>
            <c:numFmt formatCode="0.00%" sourceLinked="0"/>
            <c:txPr>
              <a:bodyPr/>
              <a:lstStyle/>
              <a:p>
                <a:pPr>
                  <a:defRPr sz="18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'[Grafovi 2020.xlsx]Sheet6'!$A$2:$A$3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'[Grafovi 2020.xlsx]Sheet6'!$B$2:$B$3</c:f>
              <c:numCache>
                <c:formatCode>0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cat>
            <c:strRef>
              <c:f>'[Grafovi 2020.xlsx]Sheet6'!$A$2:$A$3</c:f>
              <c:strCache>
                <c:ptCount val="2"/>
                <c:pt idx="0">
                  <c:v>u razmatranju</c:v>
                </c:pt>
                <c:pt idx="1">
                  <c:v>već se provode</c:v>
                </c:pt>
              </c:strCache>
            </c:strRef>
          </c:cat>
          <c:val>
            <c:numRef>
              <c:f>'[Grafovi 2020.xlsx]Sheet6'!$C$2:$C$3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263077152184042"/>
          <c:y val="0.53881677670267658"/>
          <c:w val="0.2413105104161003"/>
          <c:h val="0.40332920298068448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0.10597288849791232"/>
          <c:y val="0.15940270305063461"/>
          <c:w val="0.85628334299598208"/>
          <c:h val="0.8405972969493689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6.9702037937814182E-2"/>
          <c:y val="0.32567556246027424"/>
          <c:w val="0.90557329378861251"/>
          <c:h val="0.44568180948929181"/>
        </c:manualLayout>
      </c:layout>
      <c:pie3DChart>
        <c:varyColors val="1"/>
        <c:ser>
          <c:idx val="0"/>
          <c:order val="0"/>
          <c:tx>
            <c:strRef>
              <c:f>'Prihodi '!$B$1</c:f>
              <c:strCache>
                <c:ptCount val="1"/>
                <c:pt idx="0">
                  <c:v>IZNOS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explosion val="44"/>
          <c:dP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9811928914291202"/>
                  <c:y val="3.1986883060352141E-2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1"/>
              <c:layout>
                <c:manualLayout>
                  <c:x val="-7.6274494941891507E-2"/>
                  <c:y val="-0.16149252997390087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0" i="0" u="none" strike="noStrike" baseline="0">
                      <a:solidFill>
                        <a:schemeClr val="bg1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2"/>
              <c:layout>
                <c:manualLayout>
                  <c:x val="0.17609076665417239"/>
                  <c:y val="-9.7829066351462574E-2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3"/>
              <c:layout>
                <c:manualLayout>
                  <c:x val="0"/>
                  <c:y val="0.12337814013379211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4"/>
              <c:layout>
                <c:manualLayout>
                  <c:x val="-0.11845698349196922"/>
                  <c:y val="-9.0513850009379698E-2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5"/>
              <c:layout>
                <c:manualLayout>
                  <c:x val="5.0349840355902467E-2"/>
                  <c:y val="-0.22721769530161495"/>
                </c:manualLayout>
              </c:layout>
              <c:tx>
                <c:rich>
                  <a:bodyPr/>
                  <a:lstStyle/>
                  <a:p>
                    <a:pPr algn="ctr" rtl="1"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 CE"/>
                        <a:ea typeface="Times New Roman CE"/>
                        <a:cs typeface="Times New Roman CE"/>
                      </a:defRPr>
                    </a:pPr>
                    <a:r>
                      <a:rPr lang="pl-PL" dirty="0" smtClean="0"/>
                      <a:t>Ostali prihodi </a:t>
                    </a:r>
                  </a:p>
                  <a:p>
                    <a:pPr algn="ctr" rtl="1"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 CE"/>
                        <a:ea typeface="Times New Roman CE"/>
                        <a:cs typeface="Times New Roman CE"/>
                      </a:defRPr>
                    </a:pPr>
                    <a:r>
                      <a:rPr lang="pl-PL" dirty="0" smtClean="0"/>
                      <a:t>0,40</a:t>
                    </a:r>
                    <a:r>
                      <a:rPr lang="pl-PL" dirty="0"/>
                      <a:t>%</a:t>
                    </a:r>
                  </a:p>
                </c:rich>
              </c:tx>
              <c:numFmt formatCode="0.00%" sourceLinked="0"/>
              <c:spPr>
                <a:noFill/>
                <a:ln w="25400">
                  <a:noFill/>
                </a:ln>
              </c:spPr>
              <c:dLblPos val="bestFit"/>
              <c:showLegendKey val="1"/>
              <c:showCatName val="1"/>
              <c:showPercent val="1"/>
            </c:dLbl>
            <c:dLbl>
              <c:idx val="6"/>
              <c:layout>
                <c:manualLayout>
                  <c:x val="0.23424006886047025"/>
                  <c:y val="-6.3036028783687054E-2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dLbl>
              <c:idx val="7"/>
              <c:layout>
                <c:manualLayout>
                  <c:x val="0.29463392956338175"/>
                  <c:y val="-8.6759485740200582E-3"/>
                </c:manualLayout>
              </c:layout>
              <c:numFmt formatCode="0.0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1">
                    <a:defRPr sz="1100" b="1" i="0" u="none" strike="noStrike" baseline="0">
                      <a:solidFill>
                        <a:srgbClr val="000000"/>
                      </a:solidFill>
                      <a:latin typeface="Times New Roman CE"/>
                      <a:ea typeface="Times New Roman CE"/>
                      <a:cs typeface="Times New Roman CE"/>
                    </a:defRPr>
                  </a:pPr>
                  <a:endParaRPr lang="sr-Latn-CS"/>
                </a:p>
              </c:txPr>
              <c:dLblPos val="bestFit"/>
              <c:showLegendKey val="1"/>
              <c:showCatName val="1"/>
              <c:showPercent val="1"/>
            </c:dLbl>
            <c:numFmt formatCode="0.0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 sz="1100" b="0" i="0" u="none" strike="noStrike" baseline="0">
                    <a:solidFill>
                      <a:srgbClr val="000000"/>
                    </a:solidFill>
                    <a:latin typeface="Times New Roman CE"/>
                    <a:ea typeface="Times New Roman CE"/>
                    <a:cs typeface="Times New Roman CE"/>
                  </a:defRPr>
                </a:pPr>
                <a:endParaRPr lang="sr-Latn-CS"/>
              </a:p>
            </c:txPr>
            <c:dLblPos val="inEnd"/>
            <c:showLegendKey val="1"/>
            <c:showCatName val="1"/>
            <c:showPercent val="1"/>
            <c:showLeaderLines val="1"/>
          </c:dLbls>
          <c:cat>
            <c:strRef>
              <c:f>'Prihodi '!$A$2:$A$9</c:f>
              <c:strCache>
                <c:ptCount val="8"/>
                <c:pt idx="0">
                  <c:v>Prihodi od poreza</c:v>
                </c:pt>
                <c:pt idx="1">
                  <c:v>Pomoći iz inozemstva i od subjekata unutar općeg proračuna</c:v>
                </c:pt>
                <c:pt idx="2">
                  <c:v>Prihodi od imovine </c:v>
                </c:pt>
                <c:pt idx="3">
                  <c:v>Prihodi od upravnih i administrativnih pristojbi, pristojbi po posebnim propisima i naknada</c:v>
                </c:pt>
                <c:pt idx="4">
                  <c:v>Prihodi od prodaje proizvoda i robe te pruženih usluga i prihodi od donacija</c:v>
                </c:pt>
                <c:pt idx="5">
                  <c:v>Kazne, upravne mjere i ostali prihodi</c:v>
                </c:pt>
                <c:pt idx="6">
                  <c:v>Prihodi od prodaje neproizvedene dugotrajne imovine</c:v>
                </c:pt>
                <c:pt idx="7">
                  <c:v>Prihodi od prodaje proizvedene dugotrajne imovine</c:v>
                </c:pt>
              </c:strCache>
            </c:strRef>
          </c:cat>
          <c:val>
            <c:numRef>
              <c:f>'Prihodi '!$B$2:$B$9</c:f>
              <c:numCache>
                <c:formatCode>#,##0.00</c:formatCode>
                <c:ptCount val="8"/>
                <c:pt idx="0">
                  <c:v>178790000</c:v>
                </c:pt>
                <c:pt idx="1">
                  <c:v>153781074</c:v>
                </c:pt>
                <c:pt idx="2">
                  <c:v>33672000</c:v>
                </c:pt>
                <c:pt idx="3">
                  <c:v>105174692.56999999</c:v>
                </c:pt>
                <c:pt idx="4">
                  <c:v>3875360</c:v>
                </c:pt>
                <c:pt idx="5">
                  <c:v>2100000</c:v>
                </c:pt>
                <c:pt idx="6">
                  <c:v>41000000</c:v>
                </c:pt>
                <c:pt idx="7">
                  <c:v>4528600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9525">
      <a:noFill/>
    </a:ln>
  </c:spPr>
  <c:txPr>
    <a:bodyPr/>
    <a:lstStyle/>
    <a:p>
      <a:pPr>
        <a:defRPr sz="17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1940699117722552"/>
          <c:y val="0"/>
          <c:w val="0.71024064752541094"/>
          <c:h val="0.99398203684517061"/>
        </c:manualLayout>
      </c:layout>
      <c:pie3DChart>
        <c:varyColors val="1"/>
      </c:pie3DChart>
    </c:plotArea>
    <c:plotVisOnly val="1"/>
  </c:chart>
  <c:spPr>
    <a:noFill/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34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2107124116257981E-2"/>
          <c:y val="1.8406224720801247E-2"/>
          <c:w val="0.68461433856737663"/>
          <c:h val="0.9588856722259000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0760487646893952"/>
                  <c:y val="-7.6491901926893868E-2"/>
                </c:manualLayout>
              </c:layout>
              <c:showPercent val="1"/>
            </c:dLbl>
            <c:dLbl>
              <c:idx val="1"/>
              <c:layout>
                <c:manualLayout>
                  <c:x val="0.14577860925010011"/>
                  <c:y val="2.7198119082121452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'Prihodi po namjeni'!$A$2:$A$3</c:f>
              <c:strCache>
                <c:ptCount val="2"/>
                <c:pt idx="0">
                  <c:v>Nenamjenski prihodi</c:v>
                </c:pt>
                <c:pt idx="1">
                  <c:v>Namjenski prihodi</c:v>
                </c:pt>
              </c:strCache>
            </c:strRef>
          </c:cat>
          <c:val>
            <c:numRef>
              <c:f>'Prihodi po namjeni'!$B$2:$B$3</c:f>
              <c:numCache>
                <c:formatCode>#,##0.00</c:formatCode>
                <c:ptCount val="2"/>
                <c:pt idx="0">
                  <c:v>214199860.56999999</c:v>
                </c:pt>
                <c:pt idx="1">
                  <c:v>179459680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30636395116006"/>
          <c:y val="0.72570944694772543"/>
          <c:w val="0.24356079032741443"/>
          <c:h val="0.10692040435078656"/>
        </c:manualLayout>
      </c:layout>
    </c:legend>
    <c:plotVisOnly val="1"/>
  </c:chart>
  <c:spPr>
    <a:noFill/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7"/>
          </c:dPt>
          <c:dLbls>
            <c:dLbl>
              <c:idx val="0"/>
              <c:layout>
                <c:manualLayout>
                  <c:x val="-0.18116121269544475"/>
                  <c:y val="4.0858811386548448E-2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 smtClean="0"/>
                      <a:t>39,5%</a:t>
                    </a:r>
                    <a:endParaRPr lang="en-US" sz="1800" dirty="0"/>
                  </a:p>
                </c:rich>
              </c:tx>
              <c:numFmt formatCode="0.00%" sourceLinked="0"/>
              <c:spPr/>
              <c:showLegendKey val="1"/>
              <c:showPercent val="1"/>
            </c:dLbl>
            <c:dLbl>
              <c:idx val="1"/>
              <c:layout>
                <c:manualLayout>
                  <c:x val="0.14202916133008281"/>
                  <c:y val="-6.0836430360784288E-2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hr-HR" sz="1800" dirty="0" smtClean="0"/>
                      <a:t>6</a:t>
                    </a:r>
                    <a:r>
                      <a:rPr lang="en-US" sz="1800" dirty="0" smtClean="0"/>
                      <a:t>0,</a:t>
                    </a:r>
                    <a:r>
                      <a:rPr lang="hr-HR" sz="1800" dirty="0" smtClean="0"/>
                      <a:t>5</a:t>
                    </a:r>
                    <a:r>
                      <a:rPr lang="en-US" sz="1800" dirty="0" smtClean="0"/>
                      <a:t>%</a:t>
                    </a:r>
                    <a:endParaRPr lang="en-US" sz="1800" dirty="0"/>
                  </a:p>
                </c:rich>
              </c:tx>
              <c:numFmt formatCode="0.00%" sourceLinked="0"/>
              <c:spPr/>
              <c:showLegendKey val="1"/>
              <c:showPercent val="1"/>
            </c:dLbl>
            <c:numFmt formatCode="0.00%" sourceLinked="0"/>
            <c:showLegendKey val="1"/>
            <c:showPercent val="1"/>
            <c:showLeaderLines val="1"/>
          </c:dLbls>
          <c:cat>
            <c:strRef>
              <c:f>Sheet3!$A$2:$A$3</c:f>
              <c:strCache>
                <c:ptCount val="2"/>
                <c:pt idx="0">
                  <c:v>Upravni odjel za prostorno uređenje, komunalni sustav i imovinu</c:v>
                </c:pt>
                <c:pt idx="1">
                  <c:v>Ostala upravna tijela Grada Pule</c:v>
                </c:pt>
              </c:strCache>
            </c:strRef>
          </c:cat>
          <c:val>
            <c:numRef>
              <c:f>Sheet3!$B$2:$B$3</c:f>
              <c:numCache>
                <c:formatCode>#,##0.00</c:formatCode>
                <c:ptCount val="2"/>
                <c:pt idx="0">
                  <c:v>218741094.43000001</c:v>
                </c:pt>
                <c:pt idx="1">
                  <c:v>334879039.75</c:v>
                </c:pt>
              </c:numCache>
            </c:numRef>
          </c:val>
        </c:ser>
        <c:ser>
          <c:idx val="1"/>
          <c:order val="1"/>
          <c:cat>
            <c:strRef>
              <c:f>Sheet3!$A$2:$A$3</c:f>
              <c:strCache>
                <c:ptCount val="2"/>
                <c:pt idx="0">
                  <c:v>Upravni odjel za prostorno uređenje, komunalni sustav i imovinu</c:v>
                </c:pt>
                <c:pt idx="1">
                  <c:v>Ostala upravna tijela Grada Pule</c:v>
                </c:pt>
              </c:strCache>
            </c:strRef>
          </c:cat>
          <c:val>
            <c:numRef>
              <c:f>Sheet3!$C$2:$C$3</c:f>
              <c:numCache>
                <c:formatCode>0.00%</c:formatCode>
                <c:ptCount val="2"/>
                <c:pt idx="0">
                  <c:v>0.39511043931592299</c:v>
                </c:pt>
                <c:pt idx="1">
                  <c:v>0.60488956068407718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09388055415226"/>
          <c:y val="0.53411583300780197"/>
          <c:w val="0.32912852450356667"/>
          <c:h val="0.32433224265404204"/>
        </c:manualLayout>
      </c:layout>
    </c:legend>
    <c:plotVisOnly val="1"/>
  </c:chart>
  <c:txPr>
    <a:bodyPr/>
    <a:lstStyle/>
    <a:p>
      <a:pPr>
        <a:defRPr sz="1200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6"/>
          </c:dPt>
          <c:dLbls>
            <c:dLbl>
              <c:idx val="0"/>
              <c:layout>
                <c:manualLayout>
                  <c:x val="-0.15946447870486802"/>
                  <c:y val="6.35269028871391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46,8%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575069586889874"/>
                  <c:y val="-0.14487423447069137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5</a:t>
                    </a:r>
                    <a:r>
                      <a:rPr lang="en-US" dirty="0" smtClean="0"/>
                      <a:t>3,2%</a:t>
                    </a:r>
                    <a:endParaRPr lang="en-US" dirty="0"/>
                  </a:p>
                </c:rich>
              </c:tx>
              <c:showPercent val="1"/>
            </c:dLbl>
            <c:numFmt formatCode="0.00%" sourceLinked="0"/>
            <c:txPr>
              <a:bodyPr/>
              <a:lstStyle/>
              <a:p>
                <a:pPr>
                  <a:defRPr sz="18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Sheet4!$A$2:$A$3</c:f>
              <c:strCache>
                <c:ptCount val="2"/>
                <c:pt idx="0">
                  <c:v>Društvene djelatnosti i kultura</c:v>
                </c:pt>
                <c:pt idx="1">
                  <c:v>Ostala upravna tijela Grada Pule</c:v>
                </c:pt>
              </c:strCache>
            </c:strRef>
          </c:cat>
          <c:val>
            <c:numRef>
              <c:f>Sheet4!$B$2:$B$3</c:f>
              <c:numCache>
                <c:formatCode>#,##0.00</c:formatCode>
                <c:ptCount val="2"/>
                <c:pt idx="0">
                  <c:v>259117297</c:v>
                </c:pt>
                <c:pt idx="1">
                  <c:v>294502837.18000001</c:v>
                </c:pt>
              </c:numCache>
            </c:numRef>
          </c:val>
        </c:ser>
        <c:ser>
          <c:idx val="1"/>
          <c:order val="1"/>
          <c:cat>
            <c:strRef>
              <c:f>Sheet4!$A$2:$A$3</c:f>
              <c:strCache>
                <c:ptCount val="2"/>
                <c:pt idx="0">
                  <c:v>Društvene djelatnosti i kultura</c:v>
                </c:pt>
                <c:pt idx="1">
                  <c:v>Ostala upravna tijela Grada Pule</c:v>
                </c:pt>
              </c:strCache>
            </c:strRef>
          </c:cat>
          <c:val>
            <c:numRef>
              <c:f>Sheet4!$C$2:$C$3</c:f>
              <c:numCache>
                <c:formatCode>0.00%</c:formatCode>
                <c:ptCount val="2"/>
                <c:pt idx="0">
                  <c:v>0.46804167876552061</c:v>
                </c:pt>
                <c:pt idx="1">
                  <c:v>0.53195832123447928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5155474570103831"/>
          <c:y val="0.44863948408012538"/>
          <c:w val="0.23873685288790542"/>
          <c:h val="0.32426277991283253"/>
        </c:manualLayout>
      </c:layout>
      <c:txPr>
        <a:bodyPr/>
        <a:lstStyle/>
        <a:p>
          <a:pPr>
            <a:defRPr sz="1400"/>
          </a:pPr>
          <a:endParaRPr lang="sr-Latn-C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10"/>
          <c:dLbls>
            <c:numFmt formatCode="0.00%" sourceLinked="0"/>
            <c:txPr>
              <a:bodyPr/>
              <a:lstStyle/>
              <a:p>
                <a:pPr>
                  <a:defRPr sz="1600" b="1"/>
                </a:pPr>
                <a:endParaRPr lang="sr-Latn-CS"/>
              </a:p>
            </c:txPr>
            <c:showPercent val="1"/>
            <c:showLeaderLines val="1"/>
          </c:dLbls>
          <c:cat>
            <c:strRef>
              <c:f>Sheet5!$A$2:$A$4</c:f>
              <c:strCache>
                <c:ptCount val="3"/>
                <c:pt idx="0">
                  <c:v>Upravni odjel za prostorno uređenje, komunalni sustav i imovinu</c:v>
                </c:pt>
                <c:pt idx="1">
                  <c:v>Upravni odjel za društvene djelatnosti i kulturu</c:v>
                </c:pt>
                <c:pt idx="2">
                  <c:v>Ostala upravni odjeli</c:v>
                </c:pt>
              </c:strCache>
            </c:strRef>
          </c:cat>
          <c:val>
            <c:numRef>
              <c:f>Sheet5!$B$2:$B$4</c:f>
              <c:numCache>
                <c:formatCode>#,##0.00</c:formatCode>
                <c:ptCount val="3"/>
                <c:pt idx="0">
                  <c:v>218741094.43000001</c:v>
                </c:pt>
                <c:pt idx="1">
                  <c:v>259117297</c:v>
                </c:pt>
                <c:pt idx="2">
                  <c:v>75761742.75</c:v>
                </c:pt>
              </c:numCache>
            </c:numRef>
          </c:val>
        </c:ser>
        <c:ser>
          <c:idx val="1"/>
          <c:order val="1"/>
          <c:cat>
            <c:strRef>
              <c:f>Sheet5!$A$2:$A$4</c:f>
              <c:strCache>
                <c:ptCount val="3"/>
                <c:pt idx="0">
                  <c:v>Upravni odjel za prostorno uređenje, komunalni sustav i imovinu</c:v>
                </c:pt>
                <c:pt idx="1">
                  <c:v>Upravni odjel za društvene djelatnosti i kulturu</c:v>
                </c:pt>
                <c:pt idx="2">
                  <c:v>Ostala upravni odjeli</c:v>
                </c:pt>
              </c:strCache>
            </c:strRef>
          </c:cat>
          <c:val>
            <c:numRef>
              <c:f>Sheet5!$C$2:$C$4</c:f>
              <c:numCache>
                <c:formatCode>0.00%</c:formatCode>
                <c:ptCount val="3"/>
                <c:pt idx="0">
                  <c:v>0.39511043931592299</c:v>
                </c:pt>
                <c:pt idx="1">
                  <c:v>0.46804167876552072</c:v>
                </c:pt>
                <c:pt idx="2">
                  <c:v>0.13684788191855643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227632225838029"/>
          <c:y val="0.36177219944052652"/>
          <c:w val="0.32827532162539003"/>
          <c:h val="0.53442859582766089"/>
        </c:manualLayout>
      </c:layout>
      <c:txPr>
        <a:bodyPr/>
        <a:lstStyle/>
        <a:p>
          <a:pPr>
            <a:defRPr sz="1600"/>
          </a:pPr>
          <a:endParaRPr lang="sr-Latn-C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9432624113476666E-2"/>
          <c:y val="4.3900734732874966E-2"/>
          <c:w val="0.74071408266059136"/>
          <c:h val="0.90885859486250431"/>
        </c:manualLayout>
      </c:layout>
      <c:pie3DChart>
        <c:varyColors val="1"/>
      </c:pie3DChart>
    </c:plotArea>
    <c:plotVisOnly val="1"/>
  </c:chart>
  <c:spPr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3" tIns="47782" rIns="95563" bIns="47782" numCol="1" anchor="t" anchorCtr="0" compatLnSpc="1">
            <a:prstTxWarp prst="textNoShape">
              <a:avLst/>
            </a:prstTxWarp>
          </a:bodyPr>
          <a:lstStyle>
            <a:lvl1pPr defTabSz="955830" eaLnBrk="0" hangingPunct="0">
              <a:defRPr sz="13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3" tIns="47782" rIns="95563" bIns="47782" numCol="1" anchor="t" anchorCtr="0" compatLnSpc="1">
            <a:prstTxWarp prst="textNoShape">
              <a:avLst/>
            </a:prstTxWarp>
          </a:bodyPr>
          <a:lstStyle>
            <a:lvl1pPr algn="r" defTabSz="955830" eaLnBrk="0" hangingPunct="0">
              <a:defRPr sz="1300"/>
            </a:lvl1pPr>
          </a:lstStyle>
          <a:p>
            <a:pPr>
              <a:defRPr/>
            </a:pPr>
            <a:fld id="{C0C9167D-94CB-4013-91F9-CB0FEBD1F463}" type="datetimeFigureOut">
              <a:rPr lang="hr-HR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3" tIns="47782" rIns="95563" bIns="47782" numCol="1" anchor="b" anchorCtr="0" compatLnSpc="1">
            <a:prstTxWarp prst="textNoShape">
              <a:avLst/>
            </a:prstTxWarp>
          </a:bodyPr>
          <a:lstStyle>
            <a:lvl1pPr defTabSz="955830" eaLnBrk="0" hangingPunct="0">
              <a:defRPr sz="13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3" tIns="47782" rIns="95563" bIns="47782" numCol="1" anchor="b" anchorCtr="0" compatLnSpc="1">
            <a:prstTxWarp prst="textNoShape">
              <a:avLst/>
            </a:prstTxWarp>
          </a:bodyPr>
          <a:lstStyle>
            <a:lvl1pPr algn="r" defTabSz="955830" eaLnBrk="0" hangingPunct="0">
              <a:defRPr sz="1300"/>
            </a:lvl1pPr>
          </a:lstStyle>
          <a:p>
            <a:pPr>
              <a:defRPr/>
            </a:pPr>
            <a:fld id="{5C9C6F00-20CE-463D-AE94-D14EEE20473F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3" tIns="47782" rIns="95563" bIns="47782" numCol="1" anchor="t" anchorCtr="0" compatLnSpc="1">
            <a:prstTxWarp prst="textNoShape">
              <a:avLst/>
            </a:prstTxWarp>
          </a:bodyPr>
          <a:lstStyle>
            <a:lvl1pPr defTabSz="95583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029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3" tIns="47782" rIns="95563" bIns="47782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36E4BD0E-10FB-4824-AC7D-95A79C7846A4}" type="datetimeFigureOut">
              <a:rPr lang="hr-HR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pPr lvl="0"/>
            <a:endParaRPr lang="hr-HR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64" y="4715407"/>
            <a:ext cx="5438748" cy="446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3" tIns="47782" rIns="95563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3" tIns="47782" rIns="95563" bIns="47782" numCol="1" anchor="b" anchorCtr="0" compatLnSpc="1">
            <a:prstTxWarp prst="textNoShape">
              <a:avLst/>
            </a:prstTxWarp>
          </a:bodyPr>
          <a:lstStyle>
            <a:lvl1pPr defTabSz="95583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0294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3" tIns="47782" rIns="95563" bIns="47782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E4EF2C17-25FA-4B84-9E7C-68284CD72AD5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EF2C17-25FA-4B84-9E7C-68284CD72AD5}" type="slidenum">
              <a:rPr lang="hr-HR" smtClean="0"/>
              <a:pPr>
                <a:defRPr/>
              </a:pPr>
              <a:t>4</a:t>
            </a:fld>
            <a:endParaRPr lang="hr-H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EF2C17-25FA-4B84-9E7C-68284CD72AD5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EF2C17-25FA-4B84-9E7C-68284CD72AD5}" type="slidenum">
              <a:rPr lang="hr-HR" smtClean="0"/>
              <a:pPr>
                <a:defRPr/>
              </a:pPr>
              <a:t>13</a:t>
            </a:fld>
            <a:endParaRPr lang="hr-H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A612F-C718-496A-A817-8044B8EF45EC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A308F-3FCF-4B5E-AB2E-A9C0DB03C429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8E5E4-5089-416E-B7A1-932859A8BB6B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68750-A6C6-4DDC-9744-2781CCB5F37E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FDF45F-9E59-4EC8-B737-65D9DAB8AB8A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6DC12-8733-4337-8232-9D30FC464DC9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r-HR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EFACD-10C5-43C7-95AB-98F3DB471200}" type="datetimeFigureOut">
              <a:rPr lang="hr-HR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D42A4-5794-481C-9557-EBEE4915E8A8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592C-F242-4442-B584-1EC263CD878D}" type="datetimeFigureOut">
              <a:rPr lang="hr-HR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56D1-EF1D-45C2-8F9A-E02AA2AFB861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3BD8F-193E-4929-935F-5B82CE4271B3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19A27-0933-4D48-B61E-ED95446C82DD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2C532-5AD6-4F70-A603-A53E9558632B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62A2C-899B-4004-A234-7935D40A9AAE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F730D7-0269-42EB-B783-DEA59ED3675A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73FBB-F2DB-4881-99DE-5E676A781E3B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07F84-B127-4D48-833A-7D361BA636EB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4FC39-478F-487F-9628-6B3726A87AEC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F9704C-75CB-4A8B-99CD-CC13B2188372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B6583-FB2A-4586-81E6-4EDE7BC7DF5A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16425A-5C69-4092-9849-366530396907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524C9-13B8-4BCC-9927-439F739B47BB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17930E-DF5F-4492-9995-517EA9C3F38B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6022-CBAE-483B-9D83-3AE9831346B5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CA894-AEBA-4D0A-9162-7401AE9F9B7B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ACDF8-AFFA-4EFC-8E91-29E739726C88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D58A93-9824-44A4-803C-6A78B287FFA0}" type="datetimeFigureOut">
              <a:rPr lang="hr-HR" smtClean="0"/>
              <a:pPr>
                <a:defRPr/>
              </a:pPr>
              <a:t>3.12.2019.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FB25DB-B28B-479F-BCDE-E0DABE5A99AD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roracun.pula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3" descr="Grbzden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987550"/>
            <a:ext cx="441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3" name="Title 1"/>
          <p:cNvSpPr>
            <a:spLocks/>
          </p:cNvSpPr>
          <p:nvPr/>
        </p:nvSpPr>
        <p:spPr bwMode="auto">
          <a:xfrm>
            <a:off x="360363" y="2419350"/>
            <a:ext cx="882015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4000" b="1" dirty="0">
                <a:solidFill>
                  <a:srgbClr val="8198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Proračun Grada Pule za </a:t>
            </a:r>
            <a:r>
              <a:rPr lang="hr-HR" sz="4000" b="1" dirty="0" smtClean="0">
                <a:solidFill>
                  <a:srgbClr val="8198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2020. </a:t>
            </a:r>
            <a:r>
              <a:rPr lang="hr-HR" sz="4000" b="1" dirty="0">
                <a:solidFill>
                  <a:srgbClr val="8198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godinu</a:t>
            </a:r>
            <a:endParaRPr lang="hr-HR" sz="4000" b="1" i="1" dirty="0">
              <a:solidFill>
                <a:srgbClr val="819810"/>
              </a:solidFill>
              <a:latin typeface="Calibri" pitchFamily="34" charset="0"/>
            </a:endParaRPr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4797425"/>
            <a:ext cx="89281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539750" y="1916113"/>
            <a:ext cx="8424738" cy="4393207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>
                <a:srgbClr val="819810"/>
              </a:buClr>
              <a:defRPr/>
            </a:pPr>
            <a:r>
              <a:rPr lang="hr-HR" sz="2400" b="1" dirty="0" smtClean="0"/>
              <a:t>218.741.094,43 kuna</a:t>
            </a:r>
            <a:r>
              <a:rPr lang="hr-HR" sz="2000" dirty="0" smtClean="0"/>
              <a:t> ili </a:t>
            </a:r>
            <a:r>
              <a:rPr lang="hr-HR" sz="2400" b="1" dirty="0" smtClean="0"/>
              <a:t>39,51%</a:t>
            </a:r>
            <a:r>
              <a:rPr lang="hr-HR" sz="2000" dirty="0" smtClean="0"/>
              <a:t> </a:t>
            </a:r>
            <a:r>
              <a:rPr lang="hr-HR" sz="2000" b="1" dirty="0" smtClean="0"/>
              <a:t>proračuna: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  <a:defRPr/>
            </a:pPr>
            <a:endParaRPr lang="hr-HR" sz="20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Program izgradnje 					81.826.450,00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Održavanje komunalne infrastrukture 			48.502.894,43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Izgradnja i kupnja stanova 				  4.245.000,00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Sanacija odlagališta </a:t>
            </a:r>
            <a:r>
              <a:rPr lang="hr-HR" sz="1800" dirty="0" err="1" smtClean="0"/>
              <a:t>Kaštijun</a:t>
            </a:r>
            <a:r>
              <a:rPr lang="hr-HR" sz="1800" dirty="0" smtClean="0"/>
              <a:t> 				30.000.000,00	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Uređenje kupališta i plaža 				  8.625.000,00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err="1" smtClean="0"/>
              <a:t>Smart</a:t>
            </a:r>
            <a:r>
              <a:rPr lang="hr-HR" sz="1800" dirty="0" smtClean="0"/>
              <a:t> City						  2.000.000,00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hr-HR" sz="1800" dirty="0" smtClean="0"/>
              <a:t>Nabava  opreme za selektivno prikupljanje otpada 		  2.550.000,00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endParaRPr lang="hr-HR" sz="2000" dirty="0" smtClean="0"/>
          </a:p>
          <a:p>
            <a:pPr algn="just">
              <a:spcBef>
                <a:spcPct val="0"/>
              </a:spcBef>
              <a:buClr>
                <a:schemeClr val="accent3"/>
              </a:buClr>
              <a:defRPr/>
            </a:pPr>
            <a:endParaRPr lang="hr-HR" sz="2000" dirty="0" smtClean="0"/>
          </a:p>
          <a:p>
            <a:pPr algn="just">
              <a:spcBef>
                <a:spcPct val="0"/>
              </a:spcBef>
              <a:buClr>
                <a:schemeClr val="accent3"/>
              </a:buClr>
              <a:defRPr/>
            </a:pPr>
            <a:endParaRPr lang="hr-HR" sz="2000" dirty="0" smtClean="0"/>
          </a:p>
          <a:p>
            <a:pPr eaLnBrk="1" hangingPunct="1">
              <a:spcBef>
                <a:spcPct val="0"/>
              </a:spcBef>
              <a:defRPr/>
            </a:pPr>
            <a:endParaRPr lang="hr-HR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124744"/>
            <a:ext cx="8496944" cy="576064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hr-HR" sz="2800" b="1" dirty="0" smtClean="0">
                <a:latin typeface="+mn-lt"/>
                <a:ea typeface="+mj-ea"/>
                <a:cs typeface="+mj-cs"/>
              </a:rPr>
              <a:t>U</a:t>
            </a:r>
            <a:r>
              <a:rPr lang="hr-HR" sz="2800" b="1" dirty="0" smtClean="0">
                <a:latin typeface="+mn-lt"/>
              </a:rPr>
              <a:t>O za prostorno uređenje, komunalni sustav i imovinu </a:t>
            </a:r>
            <a:endParaRPr lang="hr-HR" sz="280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hr-HR" sz="2800" b="1" dirty="0" smtClean="0"/>
              <a:t>UO za prostorno uređenje, komunalni sustav i imovinu</a:t>
            </a:r>
            <a:endParaRPr lang="hr-HR" sz="28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3568" y="1772816"/>
          <a:ext cx="763284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75252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err="1" smtClean="0"/>
              <a:t>Premanturska</a:t>
            </a:r>
            <a:r>
              <a:rPr lang="hr-HR" sz="1800" dirty="0" smtClean="0"/>
              <a:t> cesta 					5.850.000,00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Rotor </a:t>
            </a:r>
            <a:r>
              <a:rPr lang="hr-HR" sz="1800" dirty="0" err="1" smtClean="0"/>
              <a:t>Valturska</a:t>
            </a:r>
            <a:r>
              <a:rPr lang="hr-HR" sz="1800" dirty="0" smtClean="0"/>
              <a:t> - </a:t>
            </a:r>
            <a:r>
              <a:rPr lang="hr-HR" sz="1800" dirty="0" err="1" smtClean="0"/>
              <a:t>Jurja</a:t>
            </a:r>
            <a:r>
              <a:rPr lang="hr-HR" sz="1800" dirty="0" smtClean="0"/>
              <a:t> </a:t>
            </a:r>
            <a:r>
              <a:rPr lang="hr-HR" sz="1800" dirty="0" err="1" smtClean="0"/>
              <a:t>Žakna</a:t>
            </a:r>
            <a:r>
              <a:rPr lang="hr-HR" sz="1800" dirty="0" smtClean="0"/>
              <a:t> 				4.850.000,00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Kružni tok </a:t>
            </a:r>
            <a:r>
              <a:rPr lang="hr-HR" sz="1800" dirty="0" err="1" smtClean="0"/>
              <a:t>Voltićeva</a:t>
            </a:r>
            <a:r>
              <a:rPr lang="hr-HR" sz="1800" dirty="0" smtClean="0"/>
              <a:t> ulica-</a:t>
            </a:r>
            <a:r>
              <a:rPr lang="hr-HR" sz="1800" dirty="0" err="1" smtClean="0"/>
              <a:t>Rizzijeva</a:t>
            </a:r>
            <a:r>
              <a:rPr lang="hr-HR" sz="1800" dirty="0" smtClean="0"/>
              <a:t> </a:t>
            </a:r>
            <a:r>
              <a:rPr lang="hr-HR" sz="1800" dirty="0" err="1" smtClean="0"/>
              <a:t>ulica</a:t>
            </a:r>
            <a:r>
              <a:rPr lang="hr-HR" sz="1800" dirty="0" smtClean="0"/>
              <a:t> 			4.700.000,00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err="1" smtClean="0"/>
              <a:t>Valdebečki</a:t>
            </a:r>
            <a:r>
              <a:rPr lang="hr-HR" sz="1800" dirty="0" smtClean="0"/>
              <a:t> put 					 	4.000.000,00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Cesta Prekomorskih brigada 				3.500.000,00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err="1" smtClean="0"/>
              <a:t>Kandlerova</a:t>
            </a:r>
            <a:r>
              <a:rPr lang="hr-HR" sz="1800" dirty="0" smtClean="0"/>
              <a:t> ulica-rekonstrukcija 				3.300.000,00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Ulica Bože </a:t>
            </a:r>
            <a:r>
              <a:rPr lang="hr-HR" sz="1800" dirty="0" err="1" smtClean="0"/>
              <a:t>Gumbca</a:t>
            </a:r>
            <a:r>
              <a:rPr lang="hr-HR" sz="1800" dirty="0" smtClean="0"/>
              <a:t>-spoj na Rimske Centurijacije 		2.400.000,00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 </a:t>
            </a:r>
            <a:r>
              <a:rPr lang="hr-HR" sz="1800" dirty="0" err="1" smtClean="0"/>
              <a:t>Mardeganijeva</a:t>
            </a:r>
            <a:r>
              <a:rPr lang="hr-HR" sz="1800" dirty="0" smtClean="0"/>
              <a:t> ulica-</a:t>
            </a:r>
            <a:r>
              <a:rPr lang="hr-HR" sz="1800" dirty="0" err="1" smtClean="0"/>
              <a:t>Palisina</a:t>
            </a:r>
            <a:r>
              <a:rPr lang="hr-HR" sz="1800" dirty="0" smtClean="0"/>
              <a:t> </a:t>
            </a:r>
            <a:r>
              <a:rPr lang="hr-HR" sz="1800" dirty="0" err="1" smtClean="0"/>
              <a:t>ulica</a:t>
            </a:r>
            <a:r>
              <a:rPr lang="hr-HR" sz="1800" dirty="0" smtClean="0"/>
              <a:t> (Parkiralište) 		1.530.000,00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Ulica Bože </a:t>
            </a:r>
            <a:r>
              <a:rPr lang="hr-HR" sz="1800" dirty="0" err="1" smtClean="0"/>
              <a:t>Gumbca</a:t>
            </a:r>
            <a:r>
              <a:rPr lang="hr-HR" sz="1800" dirty="0" smtClean="0"/>
              <a:t> (proboj </a:t>
            </a:r>
            <a:r>
              <a:rPr lang="hr-HR" sz="1800" dirty="0" err="1" smtClean="0"/>
              <a:t>Valturska</a:t>
            </a:r>
            <a:r>
              <a:rPr lang="hr-HR" sz="1800" dirty="0" smtClean="0"/>
              <a:t>) 			1.400.000,00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Dječja igrališta Veli Vrh 					1.000.000,00 </a:t>
            </a:r>
          </a:p>
          <a:p>
            <a:pPr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defRPr/>
            </a:pPr>
            <a:r>
              <a:rPr lang="hr-HR" sz="1800" dirty="0" smtClean="0"/>
              <a:t>Javna rasvjeta u </a:t>
            </a:r>
            <a:r>
              <a:rPr lang="hr-HR" sz="1800" dirty="0" err="1" smtClean="0"/>
              <a:t>Carrarinoj</a:t>
            </a:r>
            <a:r>
              <a:rPr lang="hr-HR" sz="1800" dirty="0" smtClean="0"/>
              <a:t> ulici 				    800.000,00 </a:t>
            </a:r>
          </a:p>
        </p:txBody>
      </p:sp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8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Kapitalni i infrastrukturni projekti u 2020.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395536" y="2060848"/>
            <a:ext cx="8029451" cy="34563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Sanacija zgrade Društvenog centra </a:t>
            </a:r>
            <a:r>
              <a:rPr lang="hr-HR" sz="2000" dirty="0" err="1"/>
              <a:t>Rojc</a:t>
            </a:r>
            <a:r>
              <a:rPr lang="hr-HR" sz="2000" dirty="0"/>
              <a:t>			8.570.000,00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Energetska obnova DKC              				3.146.000,00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Projekt obnove pročelja </a:t>
            </a:r>
            <a:r>
              <a:rPr lang="hr-HR" sz="2000" dirty="0" err="1"/>
              <a:t>Dolcevita</a:t>
            </a:r>
            <a:r>
              <a:rPr lang="hr-HR" sz="2000" dirty="0"/>
              <a:t>			3.000.000,00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Izgradnja skloništa za životinje 				2.500.000,00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Bespovratna financijska sredstva za poduzetnike 		1.500.000,00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Nova kreditna linija za </a:t>
            </a:r>
            <a:r>
              <a:rPr lang="hr-HR" sz="2000" dirty="0" smtClean="0"/>
              <a:t>poduzetnike		   </a:t>
            </a:r>
            <a:r>
              <a:rPr lang="hr-HR" sz="2000" dirty="0"/>
              <a:t>	    500.000,00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hr-HR" sz="2000" dirty="0"/>
          </a:p>
        </p:txBody>
      </p:sp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7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Važniji projekt i programi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395536" y="2060848"/>
            <a:ext cx="8029451" cy="34563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Mehanika – polivalentni centar				9.570.000,00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/>
              <a:t>Pulski fortifikacijski sustav/Kaštel			6.516.450,00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3"/>
              </a:buClr>
              <a:defRPr/>
            </a:pPr>
            <a:r>
              <a:rPr lang="hr-HR" sz="2000" dirty="0" smtClean="0"/>
              <a:t>Poticanje poduzetništva - </a:t>
            </a:r>
            <a:r>
              <a:rPr lang="hr-HR" sz="2000" dirty="0" err="1" smtClean="0"/>
              <a:t>Coworking</a:t>
            </a:r>
            <a:r>
              <a:rPr lang="hr-HR" sz="2000" dirty="0" smtClean="0"/>
              <a:t> Pula</a:t>
            </a:r>
            <a:r>
              <a:rPr lang="hr-HR" sz="2000" dirty="0"/>
              <a:t>		1.100.000,00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hr-HR" sz="2000" dirty="0"/>
          </a:p>
        </p:txBody>
      </p:sp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7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EU projekti 2020. financirani putem ITU mehanizma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80728"/>
            <a:ext cx="8892480" cy="86518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Društvene djelatnosti i kultura </a:t>
            </a:r>
            <a:endParaRPr lang="hr-HR" sz="2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5576" y="2132856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rgbClr val="819810"/>
              </a:buClr>
              <a:buFont typeface="Arial" pitchFamily="34" charset="0"/>
              <a:buChar char="•"/>
            </a:pPr>
            <a:r>
              <a:rPr lang="hr-HR" sz="2800" b="1" dirty="0" smtClean="0">
                <a:latin typeface="+mn-lt"/>
              </a:rPr>
              <a:t>259.117.297,00</a:t>
            </a:r>
            <a:r>
              <a:rPr lang="hr-HR" sz="2800" dirty="0" smtClean="0">
                <a:latin typeface="+mn-lt"/>
              </a:rPr>
              <a:t> kuna ili 46,80%</a:t>
            </a:r>
            <a:endParaRPr lang="hr-HR" sz="2800" dirty="0"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27584" y="2996949"/>
          <a:ext cx="7056784" cy="2138703"/>
        </p:xfrm>
        <a:graphic>
          <a:graphicData uri="http://schemas.openxmlformats.org/drawingml/2006/table">
            <a:tbl>
              <a:tblPr/>
              <a:tblGrid>
                <a:gridCol w="4176464"/>
                <a:gridCol w="1712300"/>
                <a:gridCol w="1168020"/>
              </a:tblGrid>
              <a:tr h="27726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1" u="none" strike="noStrike" dirty="0" smtClean="0">
                          <a:latin typeface="Times New Roman"/>
                        </a:rPr>
                        <a:t>DRUŠTVENE DJELATNOSTI I KULTURA</a:t>
                      </a:r>
                      <a:r>
                        <a:rPr lang="hr-HR" sz="1200" b="1" i="1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1" u="none" strike="noStrike" dirty="0">
                          <a:latin typeface="Times New Roman"/>
                        </a:rPr>
                        <a:t> RASHODI I IZDACI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>
                          <a:latin typeface="Times New Roman"/>
                        </a:rPr>
                        <a:t>PREDŠKOLSKI ODGOJ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200" b="0" i="0" u="none" strike="noStrike">
                          <a:latin typeface="Times New Roman"/>
                        </a:rPr>
                        <a:t>50.548.250,00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9,13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 dirty="0">
                          <a:latin typeface="Times New Roman"/>
                        </a:rPr>
                        <a:t>ŠKOLSTVO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104.095.686,00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18,80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 dirty="0">
                          <a:latin typeface="Times New Roman"/>
                        </a:rPr>
                        <a:t>SPORT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28.834.000,00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5,21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3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 dirty="0">
                          <a:latin typeface="Times New Roman"/>
                        </a:rPr>
                        <a:t>SOCIJALNA SKRB, ZDRAVSTVO, VETERINARSTVO I TEHNIČKA KULTURA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29.428.060,00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5,32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>
                          <a:latin typeface="Times New Roman"/>
                        </a:rPr>
                        <a:t>KULTURA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30.789.600,00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5,56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6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1" u="none" strike="noStrike" dirty="0">
                          <a:latin typeface="Times New Roman"/>
                        </a:rPr>
                        <a:t>CIVILNO DRUŠTVO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15.421.701,00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2,79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hr-HR" sz="2800" b="1" dirty="0" smtClean="0"/>
              <a:t>Društvene djelatnosti i kultura </a:t>
            </a:r>
            <a:endParaRPr lang="hr-HR" sz="28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539552" y="1844824"/>
          <a:ext cx="7848872" cy="4471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/>
        </p:nvGraphicFramePr>
        <p:xfrm>
          <a:off x="467544" y="1484784"/>
          <a:ext cx="8064895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/>
          </p:cNvSpPr>
          <p:nvPr/>
        </p:nvSpPr>
        <p:spPr bwMode="auto">
          <a:xfrm>
            <a:off x="323850" y="1781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eaLnBrk="0" hangingPunct="0"/>
            <a:endParaRPr lang="hr-HR" sz="2400" b="1" dirty="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988840"/>
          <a:ext cx="7704856" cy="3384378"/>
        </p:xfrm>
        <a:graphic>
          <a:graphicData uri="http://schemas.openxmlformats.org/drawingml/2006/table">
            <a:tbl>
              <a:tblPr/>
              <a:tblGrid>
                <a:gridCol w="4919723"/>
                <a:gridCol w="1809320"/>
                <a:gridCol w="975813"/>
              </a:tblGrid>
              <a:tr h="37604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0" u="none" strike="noStrike" dirty="0">
                          <a:latin typeface="Times New Roman"/>
                        </a:rPr>
                        <a:t>UPRAVNA TIJELA GRADA PULE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0" u="none" strike="noStrike">
                          <a:latin typeface="Times New Roman"/>
                        </a:rPr>
                        <a:t> RASHODI I IZDACI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i="0" u="none" strike="noStrike"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latin typeface="Times New Roman"/>
                        </a:rPr>
                        <a:t>Ured Grada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200" b="0" i="0" u="none" strike="noStrike" dirty="0" smtClean="0">
                        <a:latin typeface="Times New Roman"/>
                      </a:endParaRPr>
                    </a:p>
                    <a:p>
                      <a:pPr algn="r" fontAlgn="ctr"/>
                      <a:r>
                        <a:rPr lang="hr-HR" sz="1200" b="0" i="0" u="none" strike="noStrike" dirty="0" smtClean="0">
                          <a:latin typeface="Times New Roman"/>
                        </a:rPr>
                        <a:t>12.073.200,00</a:t>
                      </a:r>
                      <a:endParaRPr lang="hr-HR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2,18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latin typeface="Times New Roman"/>
                        </a:rPr>
                        <a:t>Upravni odjel za financije i opću upravu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58.142.042,75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10,50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latin typeface="Times New Roman"/>
                        </a:rPr>
                        <a:t>Upravni odjel za prostorno uređenje, komunalni sustav i imovinu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218.741.094,43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39,51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latin typeface="Times New Roman"/>
                        </a:rPr>
                        <a:t>Upravni odjel za društvene djelatnosti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215.234.496,00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38,88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latin typeface="Times New Roman"/>
                        </a:rPr>
                        <a:t>Upravni odjel za kulturu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47.471.301,00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8,57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latin typeface="Times New Roman"/>
                        </a:rPr>
                        <a:t>Služba za zastupanje Grada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1.623.000,00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0,29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>
                          <a:latin typeface="Times New Roman"/>
                        </a:rPr>
                        <a:t>Služba za unutarnju reviziju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>
                          <a:latin typeface="Times New Roman"/>
                        </a:rPr>
                        <a:t>335.000,00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0" i="0" u="none" strike="noStrike" dirty="0">
                          <a:latin typeface="Times New Roman"/>
                        </a:rPr>
                        <a:t>0,06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i="0" u="none" strike="noStrike" dirty="0">
                          <a:latin typeface="Times New Roman"/>
                        </a:rPr>
                        <a:t>UKUPNO RASHODI I IZDACI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i="0" u="none" strike="noStrike">
                          <a:latin typeface="Times New Roman"/>
                        </a:rPr>
                        <a:t>553.620.134,18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i="0" u="none" strike="noStrike" dirty="0">
                          <a:latin typeface="Times New Roman"/>
                        </a:rPr>
                        <a:t>100,00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/>
          </p:cNvSpPr>
          <p:nvPr/>
        </p:nvSpPr>
        <p:spPr bwMode="auto">
          <a:xfrm>
            <a:off x="179388" y="1484784"/>
            <a:ext cx="8964612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hr-HR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Rashodi po upravnim tijelima Grada Pule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251520" y="2132856"/>
          <a:ext cx="8424935" cy="415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23528" y="2276872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251520" y="1124744"/>
            <a:ext cx="7343775" cy="50405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Tijek aktivnosti </a:t>
            </a:r>
          </a:p>
        </p:txBody>
      </p:sp>
      <p:sp>
        <p:nvSpPr>
          <p:cNvPr id="3076" name="Rectangle 3"/>
          <p:cNvSpPr>
            <a:spLocks noGrp="1"/>
          </p:cNvSpPr>
          <p:nvPr>
            <p:ph idx="1"/>
          </p:nvPr>
        </p:nvSpPr>
        <p:spPr>
          <a:xfrm>
            <a:off x="35496" y="2088232"/>
            <a:ext cx="8424936" cy="3933056"/>
          </a:xfrm>
        </p:spPr>
        <p:txBody>
          <a:bodyPr>
            <a:normAutofit fontScale="55000" lnSpcReduction="20000"/>
          </a:bodyPr>
          <a:lstStyle/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3600" dirty="0" smtClean="0">
                <a:latin typeface="+mj-lt"/>
              </a:rPr>
              <a:t>javni poziv za dostavu prijedloga za Proračun 2020. objavljen je </a:t>
            </a:r>
            <a:r>
              <a:rPr lang="hr-HR" sz="3600" b="1" dirty="0" smtClean="0">
                <a:latin typeface="+mj-lt"/>
              </a:rPr>
              <a:t>17. rujna 2019. godine</a:t>
            </a:r>
            <a:r>
              <a:rPr lang="hr-HR" sz="3600" dirty="0" smtClean="0">
                <a:latin typeface="+mj-lt"/>
              </a:rPr>
              <a:t> </a:t>
            </a:r>
            <a:endParaRPr lang="pl-PL" sz="3600" dirty="0" smtClean="0">
              <a:latin typeface="+mj-lt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3600" dirty="0" smtClean="0">
                <a:latin typeface="+mj-lt"/>
              </a:rPr>
              <a:t>poslan je poziv svim političkim strankama, mjesnim odborima i vijećima nacionalnih manjina da dostave svoje prijedloge za Proračun 2020. 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3600" dirty="0" smtClean="0">
                <a:latin typeface="+mj-lt"/>
              </a:rPr>
              <a:t>tradicionalno su održane javne tribine po svim mjesnim odborima grada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3600" dirty="0" smtClean="0">
                <a:latin typeface="+mj-lt"/>
              </a:rPr>
              <a:t>građani su svoje prijedloge mogli uputiti putem e-Konzultacija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3600" dirty="0" smtClean="0">
                <a:latin typeface="+mj-lt"/>
              </a:rPr>
              <a:t>www.</a:t>
            </a:r>
            <a:r>
              <a:rPr lang="hr-HR" sz="3600" dirty="0" smtClean="0">
                <a:latin typeface="+mj-lt"/>
                <a:hlinkClick r:id="rId2"/>
              </a:rPr>
              <a:t>proracun.pula.hr</a:t>
            </a:r>
            <a:r>
              <a:rPr lang="hr-HR" sz="3600" dirty="0" smtClean="0">
                <a:latin typeface="+mj-lt"/>
              </a:rPr>
              <a:t> - jednostavan, razumljiv i intuitivan alat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3600" dirty="0" smtClean="0">
                <a:latin typeface="+mj-lt"/>
              </a:rPr>
              <a:t>e-Proračun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3600" dirty="0" smtClean="0">
                <a:latin typeface="+mj-lt"/>
              </a:rPr>
              <a:t>Pula na dlanu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3600" dirty="0" smtClean="0">
                <a:latin typeface="+mj-lt"/>
              </a:rPr>
              <a:t>informativna brošura “Proračun u malom”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None/>
              <a:defRPr/>
            </a:pPr>
            <a:endParaRPr lang="hr-HR" sz="1800" dirty="0" smtClean="0">
              <a:latin typeface="+mj-lt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hr-HR" sz="1800" dirty="0" smtClean="0">
              <a:latin typeface="+mj-lt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 typeface="Arial" charset="0"/>
              <a:buNone/>
              <a:defRPr/>
            </a:pPr>
            <a:endParaRPr lang="pl-PL" sz="2400" b="1" dirty="0" smtClean="0"/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None/>
              <a:defRPr/>
            </a:pPr>
            <a:endParaRPr lang="pl-PL" sz="2400" dirty="0" smtClean="0"/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pl-PL" sz="2400" b="1" dirty="0" smtClean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endParaRPr lang="hr-HR" sz="2400" dirty="0" smtClean="0"/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251520" y="1124744"/>
            <a:ext cx="7343775" cy="50405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Prijedlozi oporbenih političkih stranaka</a:t>
            </a:r>
          </a:p>
        </p:txBody>
      </p:sp>
      <p:sp>
        <p:nvSpPr>
          <p:cNvPr id="3076" name="Rectangle 3"/>
          <p:cNvSpPr>
            <a:spLocks noGrp="1"/>
          </p:cNvSpPr>
          <p:nvPr>
            <p:ph idx="1"/>
          </p:nvPr>
        </p:nvSpPr>
        <p:spPr>
          <a:xfrm>
            <a:off x="539552" y="1916832"/>
            <a:ext cx="7920880" cy="3888432"/>
          </a:xfrm>
        </p:spPr>
        <p:txBody>
          <a:bodyPr>
            <a:normAutofit fontScale="92500"/>
          </a:bodyPr>
          <a:lstStyle/>
          <a:p>
            <a:pPr marL="269875" lvl="1" indent="-269875" algn="just">
              <a:spcBef>
                <a:spcPct val="0"/>
              </a:spcBef>
              <a:spcAft>
                <a:spcPts val="18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dirty="0" smtClean="0">
                <a:latin typeface="+mj-lt"/>
              </a:rPr>
              <a:t>putem javnog poziva za dostavu prijedloga za Proračun 2020. </a:t>
            </a:r>
            <a:r>
              <a:rPr lang="pl-PL" sz="2200" dirty="0" smtClean="0">
                <a:latin typeface="+mj-lt"/>
              </a:rPr>
              <a:t>svoje prijedloge dostavili su predstavnici oporbenih političkih stranaka</a:t>
            </a:r>
          </a:p>
          <a:p>
            <a:pPr marL="269875" lvl="1" indent="-269875" algn="just">
              <a:spcBef>
                <a:spcPct val="0"/>
              </a:spcBef>
              <a:spcAft>
                <a:spcPts val="18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2200" dirty="0" smtClean="0">
                <a:latin typeface="+mj-lt"/>
              </a:rPr>
              <a:t>ukupno su zaprimljena </a:t>
            </a:r>
            <a:r>
              <a:rPr lang="pl-PL" sz="2200" b="1" dirty="0" smtClean="0">
                <a:solidFill>
                  <a:srgbClr val="FF0000"/>
                </a:solidFill>
                <a:latin typeface="+mj-lt"/>
              </a:rPr>
              <a:t>82</a:t>
            </a:r>
            <a:r>
              <a:rPr lang="pl-PL" sz="2200" dirty="0" smtClean="0">
                <a:latin typeface="+mj-lt"/>
              </a:rPr>
              <a:t> prijedloga</a:t>
            </a:r>
          </a:p>
          <a:p>
            <a:pPr marL="269875" lvl="1" indent="-269875" algn="just">
              <a:spcBef>
                <a:spcPct val="0"/>
              </a:spcBef>
              <a:spcAft>
                <a:spcPts val="18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2200" b="1" dirty="0" smtClean="0">
                <a:solidFill>
                  <a:srgbClr val="FF0000"/>
                </a:solidFill>
              </a:rPr>
              <a:t>8</a:t>
            </a:r>
            <a:r>
              <a:rPr lang="pl-PL" sz="2200" dirty="0" smtClean="0"/>
              <a:t> prijedloga nije u ingerenciji Grada Pule (</a:t>
            </a:r>
            <a:r>
              <a:rPr lang="pl-PL" sz="2200" b="1" dirty="0" smtClean="0">
                <a:solidFill>
                  <a:srgbClr val="FF0000"/>
                </a:solidFill>
              </a:rPr>
              <a:t>10</a:t>
            </a:r>
            <a:r>
              <a:rPr lang="pl-PL" sz="2200" b="1" dirty="0" smtClean="0">
                <a:solidFill>
                  <a:srgbClr val="FF0000"/>
                </a:solidFill>
              </a:rPr>
              <a:t>%</a:t>
            </a:r>
            <a:r>
              <a:rPr lang="pl-PL" sz="2200" dirty="0" smtClean="0"/>
              <a:t>)</a:t>
            </a:r>
            <a:endParaRPr lang="pl-PL" sz="2200" dirty="0" smtClean="0">
              <a:latin typeface="+mj-lt"/>
            </a:endParaRPr>
          </a:p>
          <a:p>
            <a:pPr marL="269875" lvl="1" indent="-269875" algn="just">
              <a:spcBef>
                <a:spcPct val="0"/>
              </a:spcBef>
              <a:spcAft>
                <a:spcPts val="18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2200" b="1" smtClean="0">
                <a:solidFill>
                  <a:srgbClr val="FF0000"/>
                </a:solidFill>
                <a:latin typeface="+mj-lt"/>
              </a:rPr>
              <a:t>53</a:t>
            </a:r>
            <a:r>
              <a:rPr lang="pl-PL" sz="220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pl-PL" sz="2200" dirty="0" smtClean="0">
                <a:latin typeface="+mj-lt"/>
              </a:rPr>
              <a:t>prijedloga </a:t>
            </a:r>
            <a:r>
              <a:rPr lang="pl-PL" sz="2200" dirty="0" smtClean="0">
                <a:latin typeface="+mj-lt"/>
              </a:rPr>
              <a:t>(</a:t>
            </a:r>
            <a:r>
              <a:rPr lang="pl-PL" sz="2200" b="1" dirty="0" smtClean="0">
                <a:solidFill>
                  <a:srgbClr val="FF0000"/>
                </a:solidFill>
                <a:latin typeface="+mj-lt"/>
              </a:rPr>
              <a:t>72%</a:t>
            </a:r>
            <a:r>
              <a:rPr lang="pl-PL" sz="2200" dirty="0" smtClean="0">
                <a:latin typeface="+mj-lt"/>
              </a:rPr>
              <a:t>) </a:t>
            </a:r>
            <a:r>
              <a:rPr lang="pl-PL" sz="2200" dirty="0" smtClean="0">
                <a:latin typeface="+mj-lt"/>
              </a:rPr>
              <a:t>se već provode </a:t>
            </a:r>
            <a:r>
              <a:rPr lang="pl-PL" sz="2200" dirty="0" smtClean="0"/>
              <a:t>prema usvojenim programima u redovnom postupku</a:t>
            </a:r>
            <a:endParaRPr lang="pl-PL" sz="2200" dirty="0" smtClean="0">
              <a:latin typeface="+mj-lt"/>
            </a:endParaRPr>
          </a:p>
          <a:p>
            <a:pPr marL="269875" lvl="1" indent="-269875" algn="just">
              <a:spcBef>
                <a:spcPct val="0"/>
              </a:spcBef>
              <a:spcAft>
                <a:spcPts val="18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pl-PL" sz="2200" dirty="0" smtClean="0">
                <a:latin typeface="+mj-lt"/>
              </a:rPr>
              <a:t>s </a:t>
            </a:r>
            <a:r>
              <a:rPr lang="pl-PL" sz="2200" dirty="0" smtClean="0">
                <a:latin typeface="+mj-lt"/>
              </a:rPr>
              <a:t>predstavnicima oporbenih političkih stranaka održani su radni sastanci na kojima su svi prijedlozi razmotreni i obrazloženi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hr-HR" sz="1800" dirty="0" smtClean="0">
              <a:latin typeface="+mj-lt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hr-HR" sz="1800" dirty="0" smtClean="0">
              <a:latin typeface="+mj-lt"/>
            </a:endParaRP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 typeface="Arial" charset="0"/>
              <a:buNone/>
              <a:defRPr/>
            </a:pPr>
            <a:endParaRPr lang="pl-PL" sz="2400" b="1" dirty="0" smtClean="0"/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None/>
              <a:defRPr/>
            </a:pPr>
            <a:endParaRPr lang="pl-PL" sz="2400" dirty="0" smtClean="0"/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pl-PL" sz="2400" b="1" dirty="0" smtClean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endParaRPr lang="hr-HR" sz="2400" dirty="0" smtClean="0"/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 smtClean="0">
                <a:latin typeface="+mn-lt"/>
              </a:rPr>
              <a:t>Prijedlozi oporbenih političkih stranaka</a:t>
            </a:r>
            <a:endParaRPr lang="hr-HR" sz="24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269087"/>
            <a:ext cx="799288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+mn-lt"/>
              </a:rPr>
              <a:t>pristigla ukupno </a:t>
            </a:r>
            <a:r>
              <a:rPr lang="pl-PL" sz="24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pl-PL" sz="2400" dirty="0">
                <a:latin typeface="+mn-lt"/>
              </a:rPr>
              <a:t> </a:t>
            </a:r>
            <a:r>
              <a:rPr lang="pl-PL" sz="2400" dirty="0" smtClean="0">
                <a:latin typeface="+mn-lt"/>
              </a:rPr>
              <a:t>prijedloga od čega 2 nisu u ingerenciji Grada Pule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+mn-lt"/>
              </a:rPr>
              <a:t>uređenje Sveučilišne knjižnice i obnova zgrade osnovne Glazbene škole nisu u ingereneciji Grada Pule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n-lt"/>
              </a:rPr>
              <a:t>Grad Pula sudjelovat će u prihvatu donacije iz </a:t>
            </a:r>
            <a:r>
              <a:rPr lang="pl-PL" sz="2400" dirty="0" smtClean="0">
                <a:latin typeface="+mn-lt"/>
              </a:rPr>
              <a:t>kolekcije </a:t>
            </a:r>
            <a:r>
              <a:rPr lang="pl-PL" sz="2400" dirty="0" smtClean="0">
                <a:latin typeface="+mn-lt"/>
              </a:rPr>
              <a:t>akademika Josipa Bratulića  </a:t>
            </a:r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11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kulturu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259795"/>
            <a:ext cx="799288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+mn-lt"/>
              </a:rPr>
              <a:t>pristiglo ukupno </a:t>
            </a:r>
            <a:r>
              <a:rPr lang="pl-PL" sz="2400" b="1" dirty="0">
                <a:solidFill>
                  <a:srgbClr val="FF0000"/>
                </a:solidFill>
                <a:latin typeface="+mn-lt"/>
              </a:rPr>
              <a:t>10</a:t>
            </a:r>
            <a:r>
              <a:rPr lang="pl-PL" sz="2400" dirty="0">
                <a:latin typeface="+mn-lt"/>
              </a:rPr>
              <a:t> </a:t>
            </a:r>
            <a:r>
              <a:rPr lang="pl-PL" sz="2400" dirty="0" smtClean="0">
                <a:latin typeface="+mn-lt"/>
              </a:rPr>
              <a:t>prijedloga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n-lt"/>
              </a:rPr>
              <a:t>usvojeno ili se već provode </a:t>
            </a:r>
            <a:r>
              <a:rPr lang="pl-PL" sz="2400" b="1" dirty="0" smtClean="0">
                <a:solidFill>
                  <a:srgbClr val="FF0000"/>
                </a:solidFill>
                <a:latin typeface="+mn-lt"/>
              </a:rPr>
              <a:t>7</a:t>
            </a:r>
            <a:r>
              <a:rPr lang="pl-PL" sz="2400" dirty="0" smtClean="0">
                <a:latin typeface="+mn-lt"/>
              </a:rPr>
              <a:t> prijedloga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>
                <a:latin typeface="+mn-lt"/>
              </a:rPr>
              <a:t>predložene poticajne mjere za male poduzetnike </a:t>
            </a:r>
            <a:r>
              <a:rPr lang="pl-PL" sz="2400" dirty="0" smtClean="0">
                <a:latin typeface="+mn-lt"/>
              </a:rPr>
              <a:t>Grad </a:t>
            </a:r>
            <a:r>
              <a:rPr lang="pl-PL" sz="2400" dirty="0">
                <a:latin typeface="+mn-lt"/>
              </a:rPr>
              <a:t>Pula već godinama </a:t>
            </a:r>
            <a:r>
              <a:rPr lang="pl-PL" sz="2400" dirty="0" smtClean="0">
                <a:latin typeface="+mn-lt"/>
              </a:rPr>
              <a:t>provodi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n-lt"/>
              </a:rPr>
              <a:t>U 2020. za tu je namjenu predviđeni 1,5 milijuna kuna</a:t>
            </a:r>
            <a:endParaRPr lang="pl-PL" sz="2400" dirty="0">
              <a:latin typeface="+mn-lt"/>
            </a:endParaRP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endParaRPr lang="pl-PL" sz="2400" dirty="0" smtClean="0">
              <a:latin typeface="+mj-lt"/>
            </a:endParaRPr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11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financije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financije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2252303"/>
            <a:ext cx="7992888" cy="348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j-lt"/>
              </a:rPr>
              <a:t>pristiglo ukupno </a:t>
            </a:r>
            <a:r>
              <a:rPr lang="pl-PL" sz="2400" b="1" dirty="0" smtClean="0">
                <a:solidFill>
                  <a:srgbClr val="FF0000"/>
                </a:solidFill>
                <a:latin typeface="+mj-lt"/>
              </a:rPr>
              <a:t>45</a:t>
            </a:r>
            <a:r>
              <a:rPr lang="pl-PL" sz="2400" dirty="0" smtClean="0">
                <a:latin typeface="+mj-lt"/>
              </a:rPr>
              <a:t> prijedloga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/>
              <a:t>usvojeno ili se već </a:t>
            </a:r>
            <a:r>
              <a:rPr lang="pl-PL" sz="2400" dirty="0" smtClean="0"/>
              <a:t>provodi </a:t>
            </a:r>
            <a:r>
              <a:rPr lang="pl-PL" sz="2400" b="1" dirty="0" smtClean="0">
                <a:solidFill>
                  <a:srgbClr val="FF0000"/>
                </a:solidFill>
              </a:rPr>
              <a:t>31</a:t>
            </a:r>
            <a:r>
              <a:rPr lang="pl-PL" sz="2400" dirty="0" smtClean="0"/>
              <a:t> prijedlog</a:t>
            </a:r>
          </a:p>
          <a:p>
            <a:pPr marL="269875" lvl="1" indent="-269875" algn="just">
              <a:spcAft>
                <a:spcPts val="18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3</a:t>
            </a:r>
            <a:r>
              <a:rPr lang="pl-PL" sz="2400" dirty="0" smtClean="0"/>
              <a:t> prijedloga nisu u ingerenciji Grada Pule (rekonstrukcija lukobrana, obalni zid u Riječki gat i izgradnja Nacionalnog muzeja antičke kulture u Kandlerovoj ulici)</a:t>
            </a: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endParaRPr lang="pl-PL" sz="2400" dirty="0" smtClean="0"/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endParaRPr lang="pl-PL" sz="2400" dirty="0"/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11" name="Rectangle 2"/>
          <p:cNvSpPr txBox="1">
            <a:spLocks/>
          </p:cNvSpPr>
          <p:nvPr/>
        </p:nvSpPr>
        <p:spPr>
          <a:xfrm>
            <a:off x="251520" y="1124744"/>
            <a:ext cx="87129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prostorno uređenje, komunalni sustav i imovinu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251520" y="1124744"/>
            <a:ext cx="87129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prostorno uređenje, komunalni sustav i imovinu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755576" y="2057400"/>
          <a:ext cx="727280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1916832"/>
            <a:ext cx="7992888" cy="315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j-lt"/>
              </a:rPr>
              <a:t>pristiglo ukupno </a:t>
            </a:r>
            <a:r>
              <a:rPr lang="pl-PL" sz="2400" b="1" dirty="0" smtClean="0">
                <a:solidFill>
                  <a:srgbClr val="FF0000"/>
                </a:solidFill>
                <a:latin typeface="+mj-lt"/>
              </a:rPr>
              <a:t>24</a:t>
            </a:r>
            <a:r>
              <a:rPr lang="pl-PL" sz="2400" dirty="0" smtClean="0">
                <a:latin typeface="+mj-lt"/>
              </a:rPr>
              <a:t> prijedloga</a:t>
            </a: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/>
              <a:t>usvojeno ili se već provodi </a:t>
            </a:r>
            <a:r>
              <a:rPr lang="pl-PL" sz="2400" b="1" dirty="0" smtClean="0">
                <a:solidFill>
                  <a:srgbClr val="FF0000"/>
                </a:solidFill>
              </a:rPr>
              <a:t>12</a:t>
            </a:r>
            <a:r>
              <a:rPr lang="pl-PL" sz="2400" dirty="0" smtClean="0"/>
              <a:t> prijedloga</a:t>
            </a: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j-lt"/>
              </a:rPr>
              <a:t>za socijalnu skrb u 2020. godinu predviđeno je gotovo </a:t>
            </a:r>
            <a:r>
              <a:rPr lang="pl-PL" sz="2400" b="1" dirty="0" smtClean="0">
                <a:solidFill>
                  <a:srgbClr val="FF0000"/>
                </a:solidFill>
                <a:latin typeface="+mj-lt"/>
              </a:rPr>
              <a:t>3 milijuna kuna</a:t>
            </a:r>
            <a:r>
              <a:rPr lang="pl-PL" sz="2400" dirty="0" smtClean="0">
                <a:latin typeface="+mj-lt"/>
              </a:rPr>
              <a:t> više nego u prethodnoj godini</a:t>
            </a: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r>
              <a:rPr lang="pl-PL" sz="2400" dirty="0" smtClean="0">
                <a:latin typeface="+mj-lt"/>
              </a:rPr>
              <a:t>povećanjem cenzusa, u 2020. godini proširit će se obuhvat korisnika i visina pomoći  za umirovljenike </a:t>
            </a:r>
          </a:p>
          <a:p>
            <a:pPr marL="269875" lvl="1" indent="-269875" algn="just">
              <a:lnSpc>
                <a:spcPct val="90000"/>
              </a:lnSpc>
              <a:spcAft>
                <a:spcPct val="50000"/>
              </a:spcAft>
              <a:buClr>
                <a:srgbClr val="819810"/>
              </a:buClr>
              <a:buFont typeface="Arial" pitchFamily="34" charset="0"/>
              <a:buChar char="•"/>
              <a:defRPr/>
            </a:pPr>
            <a:endParaRPr lang="pl-PL" sz="2400" dirty="0" smtClean="0">
              <a:latin typeface="+mj-lt"/>
            </a:endParaRPr>
          </a:p>
        </p:txBody>
      </p:sp>
      <p:pic>
        <p:nvPicPr>
          <p:cNvPr id="8" name="Picture 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11" name="Rectangle 2"/>
          <p:cNvSpPr txBox="1">
            <a:spLocks/>
          </p:cNvSpPr>
          <p:nvPr/>
        </p:nvSpPr>
        <p:spPr>
          <a:xfrm>
            <a:off x="251520" y="1124744"/>
            <a:ext cx="87129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društvene djelatnosti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7" name="Rectangle 2"/>
          <p:cNvSpPr txBox="1">
            <a:spLocks/>
          </p:cNvSpPr>
          <p:nvPr/>
        </p:nvSpPr>
        <p:spPr>
          <a:xfrm>
            <a:off x="251520" y="1124744"/>
            <a:ext cx="87129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UO za društvene djelatnosti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1043608" y="2057400"/>
          <a:ext cx="676875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Grbzde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1987550"/>
            <a:ext cx="441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8" name="Title 1"/>
          <p:cNvSpPr>
            <a:spLocks/>
          </p:cNvSpPr>
          <p:nvPr/>
        </p:nvSpPr>
        <p:spPr bwMode="auto">
          <a:xfrm>
            <a:off x="360363" y="2419350"/>
            <a:ext cx="882015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hr-HR" sz="4000" b="1" dirty="0">
                <a:solidFill>
                  <a:srgbClr val="8198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Hvala na pažnji...</a:t>
            </a:r>
            <a:endParaRPr lang="hr-HR" sz="4000" b="1" i="1" dirty="0">
              <a:solidFill>
                <a:srgbClr val="819810"/>
              </a:solidFill>
              <a:latin typeface="Calibri" pitchFamily="34" charset="0"/>
            </a:endParaRP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4581128"/>
            <a:ext cx="8928100" cy="216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/>
          </p:cNvSpPr>
          <p:nvPr>
            <p:ph idx="1"/>
          </p:nvPr>
        </p:nvSpPr>
        <p:spPr>
          <a:xfrm>
            <a:off x="0" y="1844824"/>
            <a:ext cx="8712200" cy="468052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400" dirty="0" smtClean="0">
                <a:latin typeface="+mj-lt"/>
              </a:rPr>
              <a:t>predlaže se u iznosu od </a:t>
            </a:r>
            <a:r>
              <a:rPr lang="hr-HR" sz="2400" b="1" u="sng" dirty="0" smtClean="0">
                <a:solidFill>
                  <a:srgbClr val="FF0000"/>
                </a:solidFill>
                <a:latin typeface="+mj-lt"/>
              </a:rPr>
              <a:t>553.620.134,18 kuna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400" dirty="0" smtClean="0">
                <a:latin typeface="+mj-lt"/>
              </a:rPr>
              <a:t>predlaže se na temelju vlastite procjene prihoda i ostvarenja prihoda u razdoblju siječanj – rujan 2019. godine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400" dirty="0" smtClean="0">
                <a:latin typeface="+mj-lt"/>
              </a:rPr>
              <a:t>uključena sredstva škola koja se isplaćuju iz državnog proračuna u iznosu od </a:t>
            </a:r>
            <a:r>
              <a:rPr lang="hr-HR" sz="2400" b="1" dirty="0" smtClean="0">
                <a:latin typeface="+mj-lt"/>
              </a:rPr>
              <a:t>69.576.592 kune</a:t>
            </a:r>
          </a:p>
          <a:p>
            <a:pPr lvl="2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000" b="1" dirty="0" smtClean="0">
                <a:latin typeface="+mj-lt"/>
              </a:rPr>
              <a:t>stabilan,</a:t>
            </a:r>
          </a:p>
          <a:p>
            <a:pPr lvl="2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000" b="1" dirty="0" smtClean="0">
                <a:latin typeface="+mj-lt"/>
              </a:rPr>
              <a:t>uravnotežen,</a:t>
            </a:r>
          </a:p>
          <a:p>
            <a:pPr lvl="2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000" b="1" dirty="0" smtClean="0">
                <a:latin typeface="+mj-lt"/>
              </a:rPr>
              <a:t>realan,</a:t>
            </a:r>
          </a:p>
          <a:p>
            <a:pPr lvl="2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000" b="1" dirty="0" smtClean="0">
                <a:latin typeface="+mj-lt"/>
              </a:rPr>
              <a:t>razvojan, </a:t>
            </a:r>
          </a:p>
          <a:p>
            <a:pPr lvl="2" algn="just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000" b="1" dirty="0" smtClean="0">
                <a:latin typeface="+mj-lt"/>
              </a:rPr>
              <a:t>socijalno osjetljiv</a:t>
            </a:r>
            <a:endParaRPr lang="hr-HR" sz="2400" b="1" dirty="0" smtClean="0"/>
          </a:p>
        </p:txBody>
      </p:sp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sp>
        <p:nvSpPr>
          <p:cNvPr id="8" name="Rectangle 2"/>
          <p:cNvSpPr txBox="1">
            <a:spLocks/>
          </p:cNvSpPr>
          <p:nvPr/>
        </p:nvSpPr>
        <p:spPr>
          <a:xfrm>
            <a:off x="251520" y="1124744"/>
            <a:ext cx="73437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Proračun Grada Pule za 2020. godinu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343775" cy="3603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r-H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Proračun Grada Pule kroz godine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1628800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Grafički prikaz kretanja proračuna kroz godine od 2016. do 2020. godine </a:t>
            </a:r>
            <a:endParaRPr lang="hr-HR" dirty="0"/>
          </a:p>
        </p:txBody>
      </p:sp>
      <p:pic>
        <p:nvPicPr>
          <p:cNvPr id="7" name="Picture 6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  <p:graphicFrame>
        <p:nvGraphicFramePr>
          <p:cNvPr id="9" name="Chart 8"/>
          <p:cNvGraphicFramePr/>
          <p:nvPr/>
        </p:nvGraphicFramePr>
        <p:xfrm>
          <a:off x="251520" y="2060848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/>
          </p:cNvSpPr>
          <p:nvPr/>
        </p:nvSpPr>
        <p:spPr bwMode="auto">
          <a:xfrm>
            <a:off x="468313" y="1054100"/>
            <a:ext cx="71993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Gospodarstvo Pule u brojkama</a:t>
            </a:r>
            <a:endParaRPr lang="hr-HR" sz="32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3" y="2132855"/>
            <a:ext cx="8424167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b="1" dirty="0" smtClean="0">
                <a:latin typeface="+mn-lt"/>
              </a:rPr>
              <a:t>2.968 </a:t>
            </a:r>
            <a:r>
              <a:rPr lang="hr-HR" sz="2200" dirty="0" smtClean="0">
                <a:latin typeface="+mn-lt"/>
              </a:rPr>
              <a:t>poduzetnika</a:t>
            </a:r>
            <a:endParaRPr lang="hr-HR" sz="2200" dirty="0">
              <a:latin typeface="+mn-lt"/>
            </a:endParaRP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b="1" dirty="0" smtClean="0">
                <a:latin typeface="+mn-lt"/>
              </a:rPr>
              <a:t>14.890 </a:t>
            </a:r>
            <a:r>
              <a:rPr lang="hr-HR" sz="2200" dirty="0">
                <a:latin typeface="+mn-lt"/>
              </a:rPr>
              <a:t>zaposlenih</a:t>
            </a:r>
            <a:r>
              <a:rPr lang="hr-HR" sz="2200" b="1" dirty="0">
                <a:latin typeface="+mn-lt"/>
              </a:rPr>
              <a:t> </a:t>
            </a:r>
            <a:r>
              <a:rPr lang="hr-HR" sz="2200" dirty="0">
                <a:latin typeface="+mn-lt"/>
              </a:rPr>
              <a:t>u poduzetništvu (</a:t>
            </a:r>
            <a:r>
              <a:rPr lang="hr-HR" sz="2200" dirty="0" smtClean="0">
                <a:latin typeface="+mn-lt"/>
              </a:rPr>
              <a:t>27,6% </a:t>
            </a:r>
            <a:r>
              <a:rPr lang="hr-HR" sz="2200" dirty="0">
                <a:latin typeface="+mn-lt"/>
              </a:rPr>
              <a:t>ukupno zaposlenih u Istarskoj županiji)</a:t>
            </a: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b="1" dirty="0" smtClean="0">
                <a:latin typeface="+mn-lt"/>
              </a:rPr>
              <a:t>1,56% </a:t>
            </a:r>
            <a:r>
              <a:rPr lang="hr-HR" sz="2200" dirty="0">
                <a:latin typeface="+mn-lt"/>
              </a:rPr>
              <a:t>više zaposlenih </a:t>
            </a: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b="1" dirty="0" smtClean="0">
                <a:latin typeface="+mn-lt"/>
              </a:rPr>
              <a:t>7,4 </a:t>
            </a:r>
            <a:r>
              <a:rPr lang="hr-HR" sz="2200" dirty="0">
                <a:latin typeface="+mn-lt"/>
              </a:rPr>
              <a:t>milijarde </a:t>
            </a:r>
            <a:r>
              <a:rPr lang="hr-HR" sz="2200" dirty="0" smtClean="0">
                <a:latin typeface="+mn-lt"/>
              </a:rPr>
              <a:t>kuna ukupni prihodi poduzetnika</a:t>
            </a:r>
            <a:endParaRPr lang="hr-HR" sz="2200" dirty="0">
              <a:latin typeface="+mn-lt"/>
            </a:endParaRP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r>
              <a:rPr lang="hr-HR" sz="2200" b="1" dirty="0" smtClean="0">
                <a:latin typeface="+mn-lt"/>
              </a:rPr>
              <a:t>5.568,00</a:t>
            </a:r>
            <a:r>
              <a:rPr lang="hr-HR" sz="2200" dirty="0" smtClean="0">
                <a:latin typeface="+mn-lt"/>
              </a:rPr>
              <a:t> </a:t>
            </a:r>
            <a:r>
              <a:rPr lang="hr-HR" sz="2200" dirty="0">
                <a:latin typeface="+mn-lt"/>
              </a:rPr>
              <a:t>prosječna neto plaća kod </a:t>
            </a:r>
            <a:r>
              <a:rPr lang="hr-HR" sz="2200" dirty="0" smtClean="0">
                <a:latin typeface="+mn-lt"/>
              </a:rPr>
              <a:t>poduzetnika</a:t>
            </a:r>
            <a:endParaRPr lang="hr-HR" sz="2200" dirty="0">
              <a:latin typeface="+mn-lt"/>
            </a:endParaRP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defRPr/>
            </a:pPr>
            <a:endParaRPr lang="hr-HR" sz="2200" dirty="0">
              <a:latin typeface="+mn-lt"/>
            </a:endParaRP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hr-HR" sz="2200" dirty="0">
              <a:latin typeface="+mn-lt"/>
            </a:endParaRPr>
          </a:p>
          <a:p>
            <a:pPr marL="342900" indent="-342900" algn="just" eaLnBrk="0" hangingPunct="0">
              <a:spcAft>
                <a:spcPct val="50000"/>
              </a:spcAft>
              <a:buClr>
                <a:srgbClr val="819810"/>
              </a:buClr>
              <a:buFontTx/>
              <a:buChar char="•"/>
              <a:defRPr/>
            </a:pPr>
            <a:endParaRPr lang="hr-HR" sz="22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8104" y="6165304"/>
            <a:ext cx="33850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600" i="1" dirty="0">
                <a:latin typeface="+mn-lt"/>
              </a:rPr>
              <a:t>Službeni podaci FINA-e za </a:t>
            </a:r>
            <a:r>
              <a:rPr lang="hr-HR" sz="1600" i="1" dirty="0" smtClean="0">
                <a:latin typeface="+mn-lt"/>
              </a:rPr>
              <a:t>2018.godinu</a:t>
            </a:r>
            <a:endParaRPr lang="hr-HR" sz="1600" i="1" dirty="0">
              <a:latin typeface="+mn-lt"/>
            </a:endParaRPr>
          </a:p>
        </p:txBody>
      </p:sp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Placeholder 6"/>
          <p:cNvGraphicFramePr>
            <a:graphicFrameLocks noGrp="1"/>
          </p:cNvGraphicFramePr>
          <p:nvPr>
            <p:ph type="tbl" idx="1"/>
          </p:nvPr>
        </p:nvGraphicFramePr>
        <p:xfrm>
          <a:off x="395536" y="1772818"/>
          <a:ext cx="8496944" cy="3792484"/>
        </p:xfrm>
        <a:graphic>
          <a:graphicData uri="http://schemas.openxmlformats.org/drawingml/2006/table">
            <a:tbl>
              <a:tblPr/>
              <a:tblGrid>
                <a:gridCol w="6120680"/>
                <a:gridCol w="1512168"/>
                <a:gridCol w="864096"/>
              </a:tblGrid>
              <a:tr h="415308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PRIHODI I PRIMICI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IZNOS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Prihodi od poreza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178.790.000,00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34,19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Pomoći iz inozemstva i od subjekata unutar općeg proračuna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153.781.074,00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29,41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Prihodi od imovine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33.672.000,00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6,44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0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Prihodi od upravnih i administrativnih pristojbi, pristojbi po posebnim propisima i naknada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105.174.692,57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20,11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30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+mn-lt"/>
                          <a:cs typeface="Times New Roman" pitchFamily="18" charset="0"/>
                        </a:rPr>
                        <a:t>Prihodi od prodaje proizvoda i robe te pruženih usluga i prihodi od donacija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3.875.360,00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0,74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 smtClean="0">
                          <a:latin typeface="+mn-lt"/>
                          <a:cs typeface="Times New Roman" pitchFamily="18" charset="0"/>
                        </a:rPr>
                        <a:t>Ostali </a:t>
                      </a:r>
                      <a:r>
                        <a:rPr lang="pl-PL" sz="1400" b="0" i="0" u="none" strike="noStrike" dirty="0">
                          <a:latin typeface="+mn-lt"/>
                          <a:cs typeface="Times New Roman" pitchFamily="18" charset="0"/>
                        </a:rPr>
                        <a:t>prihodi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2.100.000,00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0,40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Prihodi od prodaje neproizvedene dugotrajne imovine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41.000.000,00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7,84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latin typeface="+mn-lt"/>
                          <a:cs typeface="Times New Roman" pitchFamily="18" charset="0"/>
                        </a:rPr>
                        <a:t>Prihodi od prodaje proizvedene dugotrajne imovine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4.528.600,00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0,87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6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>
                          <a:latin typeface="+mn-lt"/>
                          <a:cs typeface="Times New Roman" pitchFamily="18" charset="0"/>
                        </a:rPr>
                        <a:t>UKUPNO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522.921.726,57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95536" y="2420887"/>
          <a:ext cx="8064896" cy="410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395288" y="1700213"/>
            <a:ext cx="7705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Planirani </a:t>
            </a:r>
            <a:r>
              <a:rPr lang="hr-H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prihodi</a:t>
            </a:r>
            <a:endParaRPr lang="hr-HR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23528" y="2204864"/>
          <a:ext cx="82809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 descr="Untitle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/>
          </p:cNvSpPr>
          <p:nvPr/>
        </p:nvSpPr>
        <p:spPr bwMode="auto">
          <a:xfrm>
            <a:off x="395536" y="1268760"/>
            <a:ext cx="89646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hr-H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Namjenski i nenamjenski prihodi i primici</a:t>
            </a: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5472113" y="2924175"/>
            <a:ext cx="36718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800" dirty="0">
                <a:latin typeface="Calibri" pitchFamily="34" charset="0"/>
              </a:rPr>
              <a:t>NAMJENSKI </a:t>
            </a:r>
            <a:r>
              <a:rPr lang="hr-HR" sz="1800" b="1" dirty="0" smtClean="0">
                <a:latin typeface="Calibri" pitchFamily="34" charset="0"/>
              </a:rPr>
              <a:t>179.459.680,00 </a:t>
            </a:r>
            <a:r>
              <a:rPr lang="hr-HR" sz="1800" b="1" dirty="0">
                <a:latin typeface="Calibri" pitchFamily="34" charset="0"/>
              </a:rPr>
              <a:t/>
            </a:r>
            <a:br>
              <a:rPr lang="hr-HR" sz="1800" b="1" dirty="0">
                <a:latin typeface="Calibri" pitchFamily="34" charset="0"/>
              </a:rPr>
            </a:br>
            <a:r>
              <a:rPr lang="hr-HR" sz="1800" dirty="0">
                <a:latin typeface="Calibri" pitchFamily="34" charset="0"/>
              </a:rPr>
              <a:t>NENAMJENSKI </a:t>
            </a:r>
            <a:r>
              <a:rPr lang="hr-HR" sz="1800" b="1" dirty="0" smtClean="0">
                <a:latin typeface="Calibri" pitchFamily="34" charset="0"/>
              </a:rPr>
              <a:t>214.199.860,57</a:t>
            </a:r>
            <a:endParaRPr lang="hr-HR" sz="1800" b="1" dirty="0">
              <a:latin typeface="Calibri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539552" y="2492896"/>
          <a:ext cx="468052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67544" y="2204864"/>
          <a:ext cx="5276851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 descr="Untitl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521" y="1340767"/>
          <a:ext cx="8712968" cy="4905357"/>
        </p:xfrm>
        <a:graphic>
          <a:graphicData uri="http://schemas.openxmlformats.org/drawingml/2006/table">
            <a:tbl>
              <a:tblPr/>
              <a:tblGrid>
                <a:gridCol w="6394839"/>
                <a:gridCol w="1695774"/>
                <a:gridCol w="622355"/>
              </a:tblGrid>
              <a:tr h="49299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RASHODI I IZDACI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IZNOS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+mn-lt"/>
                          <a:cs typeface="Times New Roman" pitchFamily="18" charset="0"/>
                        </a:rPr>
                        <a:t>Rashodi za zaposlene Grad Pula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29.459.000,00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5,32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Rashodi za zaposlene proračunski </a:t>
                      </a:r>
                      <a:r>
                        <a:rPr lang="hr-HR" sz="1400" b="0" i="0" u="none" strike="noStrike" dirty="0" smtClean="0">
                          <a:latin typeface="+mn-lt"/>
                          <a:cs typeface="Times New Roman" pitchFamily="18" charset="0"/>
                        </a:rPr>
                        <a:t>korisnici (škole,</a:t>
                      </a:r>
                      <a:r>
                        <a:rPr lang="hr-HR" sz="1400" b="0" i="0" u="none" strike="noStrike" baseline="0" dirty="0" smtClean="0">
                          <a:latin typeface="+mn-lt"/>
                          <a:cs typeface="Times New Roman" pitchFamily="18" charset="0"/>
                        </a:rPr>
                        <a:t> vrtići, </a:t>
                      </a:r>
                      <a:r>
                        <a:rPr lang="hr-HR" sz="1400" b="0" i="0" u="none" strike="noStrike" baseline="0" dirty="0" smtClean="0">
                          <a:latin typeface="+mn-lt"/>
                          <a:cs typeface="Times New Roman" pitchFamily="18" charset="0"/>
                        </a:rPr>
                        <a:t>vatrogasci, kazalište, knjižnica</a:t>
                      </a:r>
                      <a:r>
                        <a:rPr lang="hr-HR" sz="1400" b="0" i="0" u="none" strike="noStrike" baseline="0" dirty="0" smtClean="0">
                          <a:latin typeface="+mn-lt"/>
                          <a:cs typeface="Times New Roman" pitchFamily="18" charset="0"/>
                        </a:rPr>
                        <a:t>…)</a:t>
                      </a:r>
                      <a:endParaRPr lang="hr-HR" sz="1400" b="0" i="0" u="none" strike="noStrike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135.725.086,00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24,52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Materijalni rashodi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136.733.792,43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24,70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Financijski rashodi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1.791.605,00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0,32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Subvencije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20.991.296,00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3,79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Pomoći dane u inozemstvo i unutar općeg proračuna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7.696.100,00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1,39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vi-VN" sz="1400" b="0" i="0" u="none" strike="noStrike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Naknade građanima i kućanstvima na temelju osiguranja i druge naknade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9.996.880,00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1,81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Ostali rashodi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59.207.810,00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10,69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Rashodi za nabavu neproizvedene dugotrajne </a:t>
                      </a:r>
                      <a:r>
                        <a:rPr lang="hr-HR" sz="1400" b="0" i="0" u="none" strike="noStrike" dirty="0" smtClean="0">
                          <a:latin typeface="+mn-lt"/>
                          <a:cs typeface="Times New Roman" pitchFamily="18" charset="0"/>
                        </a:rPr>
                        <a:t>imovine (otkup zemljišta)</a:t>
                      </a:r>
                      <a:endParaRPr lang="hr-HR" sz="1400" b="0" i="0" u="none" strike="noStrike" dirty="0"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5.403.000,00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0,98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Rashodi za nabavu proizvedene dugotrajne </a:t>
                      </a:r>
                      <a:r>
                        <a:rPr lang="hr-HR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imovine (izgradnja komunalne infrastrukture, nabava opreme, knjiga u</a:t>
                      </a:r>
                      <a:r>
                        <a:rPr lang="hr-HR" sz="14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knjižnicama, izrada projekata…)</a:t>
                      </a:r>
                      <a:endParaRPr lang="hr-HR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123.898.064,75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latin typeface="+mn-lt"/>
                          <a:cs typeface="Times New Roman" pitchFamily="18" charset="0"/>
                        </a:rPr>
                        <a:t>22,38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9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Rashodi za dodatna ulaganja na nefinancijskoj </a:t>
                      </a:r>
                      <a:r>
                        <a:rPr lang="pl-PL" sz="1400" b="0" i="0" u="none" strike="noStrike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imovini (sanacija društvene zgrade Karlo Rojc, energetska obnova DKC, ulaganja u zgrade škola, vrtića,</a:t>
                      </a:r>
                      <a:r>
                        <a:rPr lang="pl-PL" sz="1400" b="0" i="0" u="none" strike="noStrike" baseline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INK)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15.867.500,00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2,87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Izdaci iz računa </a:t>
                      </a:r>
                      <a:r>
                        <a:rPr lang="hr-HR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financiranja (otplata kredita)</a:t>
                      </a:r>
                      <a:endParaRPr lang="hr-HR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6.850.000,00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latin typeface="+mn-lt"/>
                          <a:cs typeface="Times New Roman" pitchFamily="18" charset="0"/>
                        </a:rPr>
                        <a:t>1,24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24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>
                          <a:latin typeface="+mn-lt"/>
                          <a:cs typeface="Times New Roman" pitchFamily="18" charset="0"/>
                        </a:rPr>
                        <a:t>UKUPNO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553.620.134,18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i="0" u="none" strike="noStrike" dirty="0">
                          <a:latin typeface="+mn-lt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12474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6548</TotalTime>
  <Words>1006</Words>
  <Application>Microsoft Office PowerPoint</Application>
  <PresentationFormat>On-screen Show (4:3)</PresentationFormat>
  <Paragraphs>264</Paragraphs>
  <Slides>29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Tijek aktivnosti </vt:lpstr>
      <vt:lpstr>Slide 3</vt:lpstr>
      <vt:lpstr>Proračun Grada Pule kroz godine </vt:lpstr>
      <vt:lpstr>Slide 5</vt:lpstr>
      <vt:lpstr>Slide 6</vt:lpstr>
      <vt:lpstr>Slide 7</vt:lpstr>
      <vt:lpstr>Slide 8</vt:lpstr>
      <vt:lpstr>Slide 9</vt:lpstr>
      <vt:lpstr>Slide 10</vt:lpstr>
      <vt:lpstr>UO za prostorno uređenje, komunalni sustav i imovinu</vt:lpstr>
      <vt:lpstr>Slide 12</vt:lpstr>
      <vt:lpstr>Slide 13</vt:lpstr>
      <vt:lpstr>Slide 14</vt:lpstr>
      <vt:lpstr>Društvene djelatnosti i kultura </vt:lpstr>
      <vt:lpstr>Društvene djelatnosti i kultura </vt:lpstr>
      <vt:lpstr>Slide 17</vt:lpstr>
      <vt:lpstr>Slide 18</vt:lpstr>
      <vt:lpstr>Slide 19</vt:lpstr>
      <vt:lpstr>Prijedlozi oporbenih političkih stranaka</vt:lpstr>
      <vt:lpstr>Prijedlozi oporbenih političkih stranaka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E-poslovanje</dc:title>
  <dc:creator>Nenad Stojiljković</dc:creator>
  <cp:lastModifiedBy>lporopat</cp:lastModifiedBy>
  <cp:revision>610</cp:revision>
  <dcterms:created xsi:type="dcterms:W3CDTF">2013-04-22T18:04:15Z</dcterms:created>
  <dcterms:modified xsi:type="dcterms:W3CDTF">2019-12-03T15:52:58Z</dcterms:modified>
</cp:coreProperties>
</file>