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334" r:id="rId2"/>
    <p:sldId id="512" r:id="rId3"/>
    <p:sldId id="432" r:id="rId4"/>
    <p:sldId id="476" r:id="rId5"/>
    <p:sldId id="478" r:id="rId6"/>
    <p:sldId id="479" r:id="rId7"/>
    <p:sldId id="480" r:id="rId8"/>
    <p:sldId id="481" r:id="rId9"/>
    <p:sldId id="493" r:id="rId10"/>
    <p:sldId id="494" r:id="rId11"/>
    <p:sldId id="482" r:id="rId12"/>
    <p:sldId id="483" r:id="rId13"/>
    <p:sldId id="484" r:id="rId14"/>
    <p:sldId id="485" r:id="rId15"/>
    <p:sldId id="487" r:id="rId16"/>
    <p:sldId id="488" r:id="rId17"/>
    <p:sldId id="489" r:id="rId18"/>
    <p:sldId id="490" r:id="rId19"/>
    <p:sldId id="491" r:id="rId20"/>
    <p:sldId id="492" r:id="rId21"/>
    <p:sldId id="495" r:id="rId22"/>
    <p:sldId id="496" r:id="rId23"/>
    <p:sldId id="497" r:id="rId24"/>
    <p:sldId id="498" r:id="rId25"/>
    <p:sldId id="499" r:id="rId26"/>
    <p:sldId id="500" r:id="rId27"/>
    <p:sldId id="501" r:id="rId28"/>
    <p:sldId id="502" r:id="rId29"/>
    <p:sldId id="503" r:id="rId30"/>
    <p:sldId id="504" r:id="rId31"/>
    <p:sldId id="505" r:id="rId32"/>
    <p:sldId id="506" r:id="rId33"/>
    <p:sldId id="507" r:id="rId34"/>
    <p:sldId id="508" r:id="rId35"/>
    <p:sldId id="509" r:id="rId36"/>
    <p:sldId id="510" r:id="rId37"/>
  </p:sldIdLst>
  <p:sldSz cx="9144000" cy="6858000" type="screen4x3"/>
  <p:notesSz cx="6797675" cy="9926638"/>
  <p:defaultTextStyle>
    <a:defPPr>
      <a:defRPr lang="sr-Latn-C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8D851B"/>
    <a:srgbClr val="8198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0" autoAdjust="0"/>
    <p:restoredTop sz="94863" autoAdjust="0"/>
  </p:normalViewPr>
  <p:slideViewPr>
    <p:cSldViewPr>
      <p:cViewPr varScale="1">
        <p:scale>
          <a:sx n="101" d="100"/>
          <a:sy n="101" d="100"/>
        </p:scale>
        <p:origin x="222" y="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E900F3-4E6C-4260-8815-E8C5F42FB489}" type="doc">
      <dgm:prSet loTypeId="urn:microsoft.com/office/officeart/2005/8/layout/hierarchy3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73E4A3B0-5843-45D8-83AD-DBB47078B828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pPr rtl="0"/>
          <a:r>
            <a:rPr lang="hr-HR" sz="1800" b="1" dirty="0"/>
            <a:t>42,6 MILIJUNA KUNA</a:t>
          </a:r>
          <a:r>
            <a:rPr lang="hr-HR" sz="1400" dirty="0"/>
            <a:t> ZA DODATNI RAZVOJ GRADA I POVEĆANJE STANDARDA ŽIVLJENJA GRAĐANA GRADA PULE</a:t>
          </a:r>
        </a:p>
      </dgm:t>
    </dgm:pt>
    <dgm:pt modelId="{C86D7D09-60A8-40D2-8926-77DF117424A2}" type="parTrans" cxnId="{21A015C0-9A62-4068-BFC1-3C97F07155C5}">
      <dgm:prSet/>
      <dgm:spPr/>
      <dgm:t>
        <a:bodyPr/>
        <a:lstStyle/>
        <a:p>
          <a:endParaRPr lang="hr-HR"/>
        </a:p>
      </dgm:t>
    </dgm:pt>
    <dgm:pt modelId="{6309A9F2-FCAB-439F-8486-23104D84DA0C}" type="sibTrans" cxnId="{21A015C0-9A62-4068-BFC1-3C97F07155C5}">
      <dgm:prSet/>
      <dgm:spPr/>
      <dgm:t>
        <a:bodyPr/>
        <a:lstStyle/>
        <a:p>
          <a:endParaRPr lang="hr-HR"/>
        </a:p>
      </dgm:t>
    </dgm:pt>
    <dgm:pt modelId="{85CEB1E7-D6CD-4533-824D-FAF7AD299A0F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pPr rtl="0"/>
          <a:r>
            <a:rPr lang="hr-HR" sz="1400" dirty="0"/>
            <a:t>ODNOSI SE NA</a:t>
          </a:r>
        </a:p>
      </dgm:t>
    </dgm:pt>
    <dgm:pt modelId="{469B5CA7-B8B6-4301-A834-A628070E6454}" type="parTrans" cxnId="{761FCE44-2496-4C0B-AF91-0D9F39FEA5B7}">
      <dgm:prSet/>
      <dgm:spPr/>
      <dgm:t>
        <a:bodyPr/>
        <a:lstStyle/>
        <a:p>
          <a:endParaRPr lang="hr-HR"/>
        </a:p>
      </dgm:t>
    </dgm:pt>
    <dgm:pt modelId="{0B8F50D6-3998-4CBC-AD73-DFDDA9F09D58}" type="sibTrans" cxnId="{761FCE44-2496-4C0B-AF91-0D9F39FEA5B7}">
      <dgm:prSet/>
      <dgm:spPr/>
      <dgm:t>
        <a:bodyPr/>
        <a:lstStyle/>
        <a:p>
          <a:endParaRPr lang="hr-HR"/>
        </a:p>
      </dgm:t>
    </dgm:pt>
    <dgm:pt modelId="{29F746E8-0EBC-422F-BA57-4518A08694A3}">
      <dgm:prSet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/>
      </dgm:spPr>
      <dgm:t>
        <a:bodyPr/>
        <a:lstStyle/>
        <a:p>
          <a:pPr rtl="0"/>
          <a:r>
            <a:rPr lang="hr-HR" sz="1200" b="1" dirty="0"/>
            <a:t>NERAZVRSTANE CESTE</a:t>
          </a:r>
          <a:endParaRPr lang="hr-HR" sz="1200" dirty="0"/>
        </a:p>
      </dgm:t>
    </dgm:pt>
    <dgm:pt modelId="{4053A5A9-500A-4491-A0DF-C721AA34C2CB}" type="parTrans" cxnId="{2E0EE2ED-6413-4E0A-ACBF-CF52BD481816}">
      <dgm:prSet/>
      <dgm:spPr/>
      <dgm:t>
        <a:bodyPr/>
        <a:lstStyle/>
        <a:p>
          <a:endParaRPr lang="hr-HR"/>
        </a:p>
      </dgm:t>
    </dgm:pt>
    <dgm:pt modelId="{98F117E5-A04C-4359-A7D1-BB260E303569}" type="sibTrans" cxnId="{2E0EE2ED-6413-4E0A-ACBF-CF52BD481816}">
      <dgm:prSet/>
      <dgm:spPr/>
      <dgm:t>
        <a:bodyPr/>
        <a:lstStyle/>
        <a:p>
          <a:endParaRPr lang="hr-HR"/>
        </a:p>
      </dgm:t>
    </dgm:pt>
    <dgm:pt modelId="{7600C76A-A13F-47C7-B41E-FDE148320866}">
      <dgm:prSet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chemeClr val="accent3">
            <a:lumMod val="40000"/>
            <a:lumOff val="60000"/>
          </a:schemeClr>
        </a:solidFill>
        <a:ln/>
      </dgm:spPr>
      <dgm:t>
        <a:bodyPr/>
        <a:lstStyle/>
        <a:p>
          <a:pPr rtl="0"/>
          <a:r>
            <a:rPr lang="hr-HR" sz="1200" b="1" dirty="0"/>
            <a:t>JAVNE POVRŠINE NA KOJIMA NIJE DOPUŠTEN PROMET</a:t>
          </a:r>
          <a:endParaRPr lang="hr-HR" sz="1200" dirty="0"/>
        </a:p>
      </dgm:t>
    </dgm:pt>
    <dgm:pt modelId="{8B51B718-0FFF-4A4B-81B0-8B6E2DDE59B7}" type="parTrans" cxnId="{9FECD240-4637-45C9-848B-6C0DDF7AAC38}">
      <dgm:prSet/>
      <dgm:spPr/>
      <dgm:t>
        <a:bodyPr/>
        <a:lstStyle/>
        <a:p>
          <a:endParaRPr lang="hr-HR"/>
        </a:p>
      </dgm:t>
    </dgm:pt>
    <dgm:pt modelId="{4C523C4E-2272-4B69-98D3-540DEA50B79A}" type="sibTrans" cxnId="{9FECD240-4637-45C9-848B-6C0DDF7AAC38}">
      <dgm:prSet/>
      <dgm:spPr/>
      <dgm:t>
        <a:bodyPr/>
        <a:lstStyle/>
        <a:p>
          <a:endParaRPr lang="hr-HR"/>
        </a:p>
      </dgm:t>
    </dgm:pt>
    <dgm:pt modelId="{94397835-3F10-4F83-A7C8-27E7D85F8273}">
      <dgm:prSet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rgbClr val="00B0F0"/>
        </a:solidFill>
      </dgm:spPr>
      <dgm:t>
        <a:bodyPr/>
        <a:lstStyle/>
        <a:p>
          <a:pPr rtl="0"/>
          <a:r>
            <a:rPr lang="hr-HR" sz="1200" b="1" dirty="0"/>
            <a:t>JAVNA PARKIRALIŠTA</a:t>
          </a:r>
          <a:r>
            <a:rPr lang="hr-HR" sz="600" b="1" dirty="0"/>
            <a:t> </a:t>
          </a:r>
          <a:endParaRPr lang="hr-HR" sz="600" dirty="0"/>
        </a:p>
      </dgm:t>
    </dgm:pt>
    <dgm:pt modelId="{CB19F6A4-F9BE-4B53-BF13-8F385D42825D}" type="parTrans" cxnId="{D9312A87-64C1-4EF1-B22A-BB39D69792D9}">
      <dgm:prSet/>
      <dgm:spPr/>
      <dgm:t>
        <a:bodyPr/>
        <a:lstStyle/>
        <a:p>
          <a:endParaRPr lang="hr-HR"/>
        </a:p>
      </dgm:t>
    </dgm:pt>
    <dgm:pt modelId="{2BB82F29-E194-46B2-99D5-C8DD8376783C}" type="sibTrans" cxnId="{D9312A87-64C1-4EF1-B22A-BB39D69792D9}">
      <dgm:prSet/>
      <dgm:spPr/>
      <dgm:t>
        <a:bodyPr/>
        <a:lstStyle/>
        <a:p>
          <a:endParaRPr lang="hr-HR"/>
        </a:p>
      </dgm:t>
    </dgm:pt>
    <dgm:pt modelId="{6CD2843E-97AE-49B8-852A-61A16C73F874}">
      <dgm:prSet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pPr rtl="0"/>
          <a:r>
            <a:rPr lang="hr-HR" sz="1200" b="1" dirty="0"/>
            <a:t>JAVNE ZELENE POVRŠINE</a:t>
          </a:r>
          <a:endParaRPr lang="hr-HR" sz="1200" dirty="0"/>
        </a:p>
      </dgm:t>
    </dgm:pt>
    <dgm:pt modelId="{BE59653B-729E-4D96-94E3-781A8E22A085}" type="parTrans" cxnId="{26EA8B4A-3346-4292-AECC-4858DFDD3363}">
      <dgm:prSet/>
      <dgm:spPr/>
      <dgm:t>
        <a:bodyPr/>
        <a:lstStyle/>
        <a:p>
          <a:endParaRPr lang="hr-HR"/>
        </a:p>
      </dgm:t>
    </dgm:pt>
    <dgm:pt modelId="{4D307E3F-62ED-41FF-B198-CA120860B784}" type="sibTrans" cxnId="{26EA8B4A-3346-4292-AECC-4858DFDD3363}">
      <dgm:prSet/>
      <dgm:spPr/>
      <dgm:t>
        <a:bodyPr/>
        <a:lstStyle/>
        <a:p>
          <a:endParaRPr lang="hr-HR"/>
        </a:p>
      </dgm:t>
    </dgm:pt>
    <dgm:pt modelId="{403E6EFA-D6FF-47B4-9BE5-66937DF38D6A}">
      <dgm:prSet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rgbClr val="FFFF00"/>
        </a:solidFill>
        <a:ln/>
      </dgm:spPr>
      <dgm:t>
        <a:bodyPr/>
        <a:lstStyle/>
        <a:p>
          <a:pPr rtl="0"/>
          <a:r>
            <a:rPr lang="hr-HR" sz="1200" b="1" dirty="0"/>
            <a:t>JAVNU RASVJETU </a:t>
          </a:r>
          <a:endParaRPr lang="hr-HR" sz="1200" dirty="0"/>
        </a:p>
      </dgm:t>
    </dgm:pt>
    <dgm:pt modelId="{58C536B4-2FAA-48C7-B79D-51A8570BCD1F}" type="parTrans" cxnId="{CFDC40E2-22E5-4EB9-B73F-12BBEC0FEACF}">
      <dgm:prSet/>
      <dgm:spPr/>
      <dgm:t>
        <a:bodyPr/>
        <a:lstStyle/>
        <a:p>
          <a:endParaRPr lang="hr-HR"/>
        </a:p>
      </dgm:t>
    </dgm:pt>
    <dgm:pt modelId="{4E0597E8-7FF9-4790-B6E1-B27073A6C122}" type="sibTrans" cxnId="{CFDC40E2-22E5-4EB9-B73F-12BBEC0FEACF}">
      <dgm:prSet/>
      <dgm:spPr/>
      <dgm:t>
        <a:bodyPr/>
        <a:lstStyle/>
        <a:p>
          <a:endParaRPr lang="hr-HR"/>
        </a:p>
      </dgm:t>
    </dgm:pt>
    <dgm:pt modelId="{53354D05-FB92-4858-AD17-BBFC73E6EEE5}">
      <dgm:prSet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rgbClr val="7030A0"/>
        </a:solidFill>
      </dgm:spPr>
      <dgm:t>
        <a:bodyPr/>
        <a:lstStyle/>
        <a:p>
          <a:pPr rtl="0"/>
          <a:r>
            <a:rPr lang="hr-HR" sz="1200" b="1" dirty="0"/>
            <a:t>GROBLJA I KREMATORIJE NA GROBLJIMA   </a:t>
          </a:r>
          <a:endParaRPr lang="hr-HR" sz="1200" dirty="0"/>
        </a:p>
      </dgm:t>
    </dgm:pt>
    <dgm:pt modelId="{527A3003-8E6A-4E59-920E-29DAB0EE9C2F}" type="parTrans" cxnId="{ED7900E7-5C9A-4CB4-892D-01E9BFFD876F}">
      <dgm:prSet/>
      <dgm:spPr/>
      <dgm:t>
        <a:bodyPr/>
        <a:lstStyle/>
        <a:p>
          <a:endParaRPr lang="hr-HR"/>
        </a:p>
      </dgm:t>
    </dgm:pt>
    <dgm:pt modelId="{A78E8BDF-EA3E-4976-95B3-9EC74DED0A6B}" type="sibTrans" cxnId="{ED7900E7-5C9A-4CB4-892D-01E9BFFD876F}">
      <dgm:prSet/>
      <dgm:spPr/>
      <dgm:t>
        <a:bodyPr/>
        <a:lstStyle/>
        <a:p>
          <a:endParaRPr lang="hr-HR"/>
        </a:p>
      </dgm:t>
    </dgm:pt>
    <dgm:pt modelId="{D6E828CC-C468-4654-855C-B57234FCF9D1}">
      <dgm:prSet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rtl="0"/>
          <a:r>
            <a:rPr lang="hr-HR" sz="1200" b="1" dirty="0"/>
            <a:t>GRAĐEVINE NAMIJENJENE OBAVLJANJU JAVNOG PRIJEVOZA</a:t>
          </a:r>
          <a:endParaRPr lang="hr-HR" sz="1200" dirty="0"/>
        </a:p>
      </dgm:t>
    </dgm:pt>
    <dgm:pt modelId="{CB962B48-8F02-4DB1-8529-4B6D15DD5052}" type="parTrans" cxnId="{65CE2DA6-D8C4-455C-A30D-270A2C954B94}">
      <dgm:prSet/>
      <dgm:spPr/>
      <dgm:t>
        <a:bodyPr/>
        <a:lstStyle/>
        <a:p>
          <a:endParaRPr lang="hr-HR"/>
        </a:p>
      </dgm:t>
    </dgm:pt>
    <dgm:pt modelId="{5321E3F9-23EF-4687-8E85-3BE7B1547D2E}" type="sibTrans" cxnId="{65CE2DA6-D8C4-455C-A30D-270A2C954B94}">
      <dgm:prSet/>
      <dgm:spPr/>
      <dgm:t>
        <a:bodyPr/>
        <a:lstStyle/>
        <a:p>
          <a:endParaRPr lang="hr-HR"/>
        </a:p>
      </dgm:t>
    </dgm:pt>
    <dgm:pt modelId="{97E5A77D-2815-43DE-8B21-C50D0860B600}" type="pres">
      <dgm:prSet presAssocID="{6DE900F3-4E6C-4260-8815-E8C5F42FB48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9312B8A-E40C-4295-8927-A160D532C952}" type="pres">
      <dgm:prSet presAssocID="{73E4A3B0-5843-45D8-83AD-DBB47078B828}" presName="root" presStyleCnt="0"/>
      <dgm:spPr/>
    </dgm:pt>
    <dgm:pt modelId="{A7B0AF03-3D83-4654-8A6F-D4BC3D3DE174}" type="pres">
      <dgm:prSet presAssocID="{73E4A3B0-5843-45D8-83AD-DBB47078B828}" presName="rootComposite" presStyleCnt="0"/>
      <dgm:spPr/>
    </dgm:pt>
    <dgm:pt modelId="{EABC8127-ACEE-4722-9983-8E52250D9043}" type="pres">
      <dgm:prSet presAssocID="{73E4A3B0-5843-45D8-83AD-DBB47078B828}" presName="rootText" presStyleLbl="node1" presStyleIdx="0" presStyleCnt="2" custScaleX="155860" custScaleY="697106" custLinFactY="25606" custLinFactNeighborX="42344" custLinFactNeighborY="100000"/>
      <dgm:spPr/>
    </dgm:pt>
    <dgm:pt modelId="{CB40B4AC-0D81-409B-AF82-0E58C477FA18}" type="pres">
      <dgm:prSet presAssocID="{73E4A3B0-5843-45D8-83AD-DBB47078B828}" presName="rootConnector" presStyleLbl="node1" presStyleIdx="0" presStyleCnt="2"/>
      <dgm:spPr/>
    </dgm:pt>
    <dgm:pt modelId="{F6E4E26E-0FAF-417B-A75E-DD291ADF5EDA}" type="pres">
      <dgm:prSet presAssocID="{73E4A3B0-5843-45D8-83AD-DBB47078B828}" presName="childShape" presStyleCnt="0"/>
      <dgm:spPr/>
    </dgm:pt>
    <dgm:pt modelId="{0BA935BF-D05C-4983-8C67-65E597BDB5DA}" type="pres">
      <dgm:prSet presAssocID="{85CEB1E7-D6CD-4533-824D-FAF7AD299A0F}" presName="root" presStyleCnt="0"/>
      <dgm:spPr/>
    </dgm:pt>
    <dgm:pt modelId="{144C2380-3714-4D30-B193-82ED26BE4649}" type="pres">
      <dgm:prSet presAssocID="{85CEB1E7-D6CD-4533-824D-FAF7AD299A0F}" presName="rootComposite" presStyleCnt="0"/>
      <dgm:spPr/>
    </dgm:pt>
    <dgm:pt modelId="{240C0C65-5EF4-44B9-BD7B-598FECBD0C57}" type="pres">
      <dgm:prSet presAssocID="{85CEB1E7-D6CD-4533-824D-FAF7AD299A0F}" presName="rootText" presStyleLbl="node1" presStyleIdx="1" presStyleCnt="2" custScaleX="235905" custScaleY="53385"/>
      <dgm:spPr/>
    </dgm:pt>
    <dgm:pt modelId="{29BF557D-0B54-4618-9F00-1163A0ED0EB9}" type="pres">
      <dgm:prSet presAssocID="{85CEB1E7-D6CD-4533-824D-FAF7AD299A0F}" presName="rootConnector" presStyleLbl="node1" presStyleIdx="1" presStyleCnt="2"/>
      <dgm:spPr/>
    </dgm:pt>
    <dgm:pt modelId="{3900F262-8BF9-447C-BE85-D5924C9FDC71}" type="pres">
      <dgm:prSet presAssocID="{85CEB1E7-D6CD-4533-824D-FAF7AD299A0F}" presName="childShape" presStyleCnt="0"/>
      <dgm:spPr/>
    </dgm:pt>
    <dgm:pt modelId="{55CE93B1-8668-40C6-A0B6-2EE0BCFD40AE}" type="pres">
      <dgm:prSet presAssocID="{4053A5A9-500A-4491-A0DF-C721AA34C2CB}" presName="Name13" presStyleLbl="parChTrans1D2" presStyleIdx="0" presStyleCnt="7"/>
      <dgm:spPr/>
    </dgm:pt>
    <dgm:pt modelId="{622D20D0-3461-4E8D-A7D2-663CBEFAD05A}" type="pres">
      <dgm:prSet presAssocID="{29F746E8-0EBC-422F-BA57-4518A08694A3}" presName="childText" presStyleLbl="bgAcc1" presStyleIdx="0" presStyleCnt="7" custScaleX="218908">
        <dgm:presLayoutVars>
          <dgm:bulletEnabled val="1"/>
        </dgm:presLayoutVars>
      </dgm:prSet>
      <dgm:spPr/>
    </dgm:pt>
    <dgm:pt modelId="{FEC8D2AF-9687-461A-97A8-44DB49D20E84}" type="pres">
      <dgm:prSet presAssocID="{8B51B718-0FFF-4A4B-81B0-8B6E2DDE59B7}" presName="Name13" presStyleLbl="parChTrans1D2" presStyleIdx="1" presStyleCnt="7"/>
      <dgm:spPr/>
    </dgm:pt>
    <dgm:pt modelId="{641460C7-5D86-4555-9A25-DFE77068EBB6}" type="pres">
      <dgm:prSet presAssocID="{7600C76A-A13F-47C7-B41E-FDE148320866}" presName="childText" presStyleLbl="bgAcc1" presStyleIdx="1" presStyleCnt="7" custScaleX="259143" custScaleY="175890">
        <dgm:presLayoutVars>
          <dgm:bulletEnabled val="1"/>
        </dgm:presLayoutVars>
      </dgm:prSet>
      <dgm:spPr/>
    </dgm:pt>
    <dgm:pt modelId="{C85CB1F1-F3BF-48CE-B6A4-2687708F9663}" type="pres">
      <dgm:prSet presAssocID="{CB19F6A4-F9BE-4B53-BF13-8F385D42825D}" presName="Name13" presStyleLbl="parChTrans1D2" presStyleIdx="2" presStyleCnt="7"/>
      <dgm:spPr/>
    </dgm:pt>
    <dgm:pt modelId="{F6D5DE25-B936-47D8-B118-C8B01E3FE934}" type="pres">
      <dgm:prSet presAssocID="{94397835-3F10-4F83-A7C8-27E7D85F8273}" presName="childText" presStyleLbl="bgAcc1" presStyleIdx="2" presStyleCnt="7" custScaleX="244677">
        <dgm:presLayoutVars>
          <dgm:bulletEnabled val="1"/>
        </dgm:presLayoutVars>
      </dgm:prSet>
      <dgm:spPr/>
    </dgm:pt>
    <dgm:pt modelId="{9E1CEFD2-C0C9-4313-9586-B03F17CC4569}" type="pres">
      <dgm:prSet presAssocID="{BE59653B-729E-4D96-94E3-781A8E22A085}" presName="Name13" presStyleLbl="parChTrans1D2" presStyleIdx="3" presStyleCnt="7"/>
      <dgm:spPr/>
    </dgm:pt>
    <dgm:pt modelId="{DAC53FD0-25CC-44EE-8763-B65BB932B9B6}" type="pres">
      <dgm:prSet presAssocID="{6CD2843E-97AE-49B8-852A-61A16C73F874}" presName="childText" presStyleLbl="bgAcc1" presStyleIdx="3" presStyleCnt="7" custScaleX="157718">
        <dgm:presLayoutVars>
          <dgm:bulletEnabled val="1"/>
        </dgm:presLayoutVars>
      </dgm:prSet>
      <dgm:spPr/>
    </dgm:pt>
    <dgm:pt modelId="{00C8AC1F-8BC7-4D7F-8D94-99D4564FB14E}" type="pres">
      <dgm:prSet presAssocID="{58C536B4-2FAA-48C7-B79D-51A8570BCD1F}" presName="Name13" presStyleLbl="parChTrans1D2" presStyleIdx="4" presStyleCnt="7"/>
      <dgm:spPr/>
    </dgm:pt>
    <dgm:pt modelId="{74B280A5-A968-4A12-BB2B-71FBE1F4DAFE}" type="pres">
      <dgm:prSet presAssocID="{403E6EFA-D6FF-47B4-9BE5-66937DF38D6A}" presName="childText" presStyleLbl="bgAcc1" presStyleIdx="4" presStyleCnt="7" custScaleX="142528">
        <dgm:presLayoutVars>
          <dgm:bulletEnabled val="1"/>
        </dgm:presLayoutVars>
      </dgm:prSet>
      <dgm:spPr/>
    </dgm:pt>
    <dgm:pt modelId="{A4824913-BC43-4CAB-A7AD-7CB7FDDC1498}" type="pres">
      <dgm:prSet presAssocID="{527A3003-8E6A-4E59-920E-29DAB0EE9C2F}" presName="Name13" presStyleLbl="parChTrans1D2" presStyleIdx="5" presStyleCnt="7"/>
      <dgm:spPr/>
    </dgm:pt>
    <dgm:pt modelId="{DDA4D817-52D2-49E4-A1B8-0A7C8446D406}" type="pres">
      <dgm:prSet presAssocID="{53354D05-FB92-4858-AD17-BBFC73E6EEE5}" presName="childText" presStyleLbl="bgAcc1" presStyleIdx="5" presStyleCnt="7" custScaleX="176581" custScaleY="141023">
        <dgm:presLayoutVars>
          <dgm:bulletEnabled val="1"/>
        </dgm:presLayoutVars>
      </dgm:prSet>
      <dgm:spPr/>
    </dgm:pt>
    <dgm:pt modelId="{7666563A-A28F-4ACF-8E7D-D3C45B1A1BAA}" type="pres">
      <dgm:prSet presAssocID="{CB962B48-8F02-4DB1-8529-4B6D15DD5052}" presName="Name13" presStyleLbl="parChTrans1D2" presStyleIdx="6" presStyleCnt="7"/>
      <dgm:spPr/>
    </dgm:pt>
    <dgm:pt modelId="{C5351482-69C0-42A4-98D6-BB6AC0851F79}" type="pres">
      <dgm:prSet presAssocID="{D6E828CC-C468-4654-855C-B57234FCF9D1}" presName="childText" presStyleLbl="bgAcc1" presStyleIdx="6" presStyleCnt="7" custScaleX="277791" custScaleY="173116">
        <dgm:presLayoutVars>
          <dgm:bulletEnabled val="1"/>
        </dgm:presLayoutVars>
      </dgm:prSet>
      <dgm:spPr/>
    </dgm:pt>
  </dgm:ptLst>
  <dgm:cxnLst>
    <dgm:cxn modelId="{F6F05703-E3B4-4776-B57B-9683A05F4B88}" type="presOf" srcId="{BE59653B-729E-4D96-94E3-781A8E22A085}" destId="{9E1CEFD2-C0C9-4313-9586-B03F17CC4569}" srcOrd="0" destOrd="0" presId="urn:microsoft.com/office/officeart/2005/8/layout/hierarchy3"/>
    <dgm:cxn modelId="{D75D840A-C00F-42F2-B160-B982AAAFE9E1}" type="presOf" srcId="{85CEB1E7-D6CD-4533-824D-FAF7AD299A0F}" destId="{29BF557D-0B54-4618-9F00-1163A0ED0EB9}" srcOrd="1" destOrd="0" presId="urn:microsoft.com/office/officeart/2005/8/layout/hierarchy3"/>
    <dgm:cxn modelId="{45BC3E1A-F072-4D55-AEAD-EEEB781D4738}" type="presOf" srcId="{73E4A3B0-5843-45D8-83AD-DBB47078B828}" destId="{CB40B4AC-0D81-409B-AF82-0E58C477FA18}" srcOrd="1" destOrd="0" presId="urn:microsoft.com/office/officeart/2005/8/layout/hierarchy3"/>
    <dgm:cxn modelId="{022AE71B-1503-476D-A7AA-0E573B51D07D}" type="presOf" srcId="{527A3003-8E6A-4E59-920E-29DAB0EE9C2F}" destId="{A4824913-BC43-4CAB-A7AD-7CB7FDDC1498}" srcOrd="0" destOrd="0" presId="urn:microsoft.com/office/officeart/2005/8/layout/hierarchy3"/>
    <dgm:cxn modelId="{BB00BA24-AC2C-4D8C-A18A-2D7AB4F316EA}" type="presOf" srcId="{8B51B718-0FFF-4A4B-81B0-8B6E2DDE59B7}" destId="{FEC8D2AF-9687-461A-97A8-44DB49D20E84}" srcOrd="0" destOrd="0" presId="urn:microsoft.com/office/officeart/2005/8/layout/hierarchy3"/>
    <dgm:cxn modelId="{F8F34527-29B2-4B6A-BBA5-C5E09D04DD4B}" type="presOf" srcId="{73E4A3B0-5843-45D8-83AD-DBB47078B828}" destId="{EABC8127-ACEE-4722-9983-8E52250D9043}" srcOrd="0" destOrd="0" presId="urn:microsoft.com/office/officeart/2005/8/layout/hierarchy3"/>
    <dgm:cxn modelId="{FE20EF2B-88EF-4370-97CF-D1E6F7D96ED4}" type="presOf" srcId="{7600C76A-A13F-47C7-B41E-FDE148320866}" destId="{641460C7-5D86-4555-9A25-DFE77068EBB6}" srcOrd="0" destOrd="0" presId="urn:microsoft.com/office/officeart/2005/8/layout/hierarchy3"/>
    <dgm:cxn modelId="{1823A835-FA5F-420E-B1B5-C83DFA48E904}" type="presOf" srcId="{6CD2843E-97AE-49B8-852A-61A16C73F874}" destId="{DAC53FD0-25CC-44EE-8763-B65BB932B9B6}" srcOrd="0" destOrd="0" presId="urn:microsoft.com/office/officeart/2005/8/layout/hierarchy3"/>
    <dgm:cxn modelId="{9FECD240-4637-45C9-848B-6C0DDF7AAC38}" srcId="{85CEB1E7-D6CD-4533-824D-FAF7AD299A0F}" destId="{7600C76A-A13F-47C7-B41E-FDE148320866}" srcOrd="1" destOrd="0" parTransId="{8B51B718-0FFF-4A4B-81B0-8B6E2DDE59B7}" sibTransId="{4C523C4E-2272-4B69-98D3-540DEA50B79A}"/>
    <dgm:cxn modelId="{08C5125D-8D6E-4AC2-B725-55CF30D53114}" type="presOf" srcId="{29F746E8-0EBC-422F-BA57-4518A08694A3}" destId="{622D20D0-3461-4E8D-A7D2-663CBEFAD05A}" srcOrd="0" destOrd="0" presId="urn:microsoft.com/office/officeart/2005/8/layout/hierarchy3"/>
    <dgm:cxn modelId="{761FCE44-2496-4C0B-AF91-0D9F39FEA5B7}" srcId="{6DE900F3-4E6C-4260-8815-E8C5F42FB489}" destId="{85CEB1E7-D6CD-4533-824D-FAF7AD299A0F}" srcOrd="1" destOrd="0" parTransId="{469B5CA7-B8B6-4301-A834-A628070E6454}" sibTransId="{0B8F50D6-3998-4CBC-AD73-DFDDA9F09D58}"/>
    <dgm:cxn modelId="{26EA8B4A-3346-4292-AECC-4858DFDD3363}" srcId="{85CEB1E7-D6CD-4533-824D-FAF7AD299A0F}" destId="{6CD2843E-97AE-49B8-852A-61A16C73F874}" srcOrd="3" destOrd="0" parTransId="{BE59653B-729E-4D96-94E3-781A8E22A085}" sibTransId="{4D307E3F-62ED-41FF-B198-CA120860B784}"/>
    <dgm:cxn modelId="{771B2951-CCDC-4A0C-8D46-6DD348927CA6}" type="presOf" srcId="{53354D05-FB92-4858-AD17-BBFC73E6EEE5}" destId="{DDA4D817-52D2-49E4-A1B8-0A7C8446D406}" srcOrd="0" destOrd="0" presId="urn:microsoft.com/office/officeart/2005/8/layout/hierarchy3"/>
    <dgm:cxn modelId="{9895917C-2B9F-43C6-800B-B80EDE11F38D}" type="presOf" srcId="{6DE900F3-4E6C-4260-8815-E8C5F42FB489}" destId="{97E5A77D-2815-43DE-8B21-C50D0860B600}" srcOrd="0" destOrd="0" presId="urn:microsoft.com/office/officeart/2005/8/layout/hierarchy3"/>
    <dgm:cxn modelId="{D9312A87-64C1-4EF1-B22A-BB39D69792D9}" srcId="{85CEB1E7-D6CD-4533-824D-FAF7AD299A0F}" destId="{94397835-3F10-4F83-A7C8-27E7D85F8273}" srcOrd="2" destOrd="0" parTransId="{CB19F6A4-F9BE-4B53-BF13-8F385D42825D}" sibTransId="{2BB82F29-E194-46B2-99D5-C8DD8376783C}"/>
    <dgm:cxn modelId="{E912BA95-DAF9-447D-A8BC-3F9D9935F2BE}" type="presOf" srcId="{94397835-3F10-4F83-A7C8-27E7D85F8273}" destId="{F6D5DE25-B936-47D8-B118-C8B01E3FE934}" srcOrd="0" destOrd="0" presId="urn:microsoft.com/office/officeart/2005/8/layout/hierarchy3"/>
    <dgm:cxn modelId="{65CE2DA6-D8C4-455C-A30D-270A2C954B94}" srcId="{85CEB1E7-D6CD-4533-824D-FAF7AD299A0F}" destId="{D6E828CC-C468-4654-855C-B57234FCF9D1}" srcOrd="6" destOrd="0" parTransId="{CB962B48-8F02-4DB1-8529-4B6D15DD5052}" sibTransId="{5321E3F9-23EF-4687-8E85-3BE7B1547D2E}"/>
    <dgm:cxn modelId="{5A7F69A6-825E-492C-959C-6B8A158C35D5}" type="presOf" srcId="{4053A5A9-500A-4491-A0DF-C721AA34C2CB}" destId="{55CE93B1-8668-40C6-A0B6-2EE0BCFD40AE}" srcOrd="0" destOrd="0" presId="urn:microsoft.com/office/officeart/2005/8/layout/hierarchy3"/>
    <dgm:cxn modelId="{21A015C0-9A62-4068-BFC1-3C97F07155C5}" srcId="{6DE900F3-4E6C-4260-8815-E8C5F42FB489}" destId="{73E4A3B0-5843-45D8-83AD-DBB47078B828}" srcOrd="0" destOrd="0" parTransId="{C86D7D09-60A8-40D2-8926-77DF117424A2}" sibTransId="{6309A9F2-FCAB-439F-8486-23104D84DA0C}"/>
    <dgm:cxn modelId="{A18F70C7-65E2-49FA-9E49-88FC021E0AB0}" type="presOf" srcId="{58C536B4-2FAA-48C7-B79D-51A8570BCD1F}" destId="{00C8AC1F-8BC7-4D7F-8D94-99D4564FB14E}" srcOrd="0" destOrd="0" presId="urn:microsoft.com/office/officeart/2005/8/layout/hierarchy3"/>
    <dgm:cxn modelId="{ECBD49DB-34B2-4C07-8EAC-BEDA9BDA17F1}" type="presOf" srcId="{D6E828CC-C468-4654-855C-B57234FCF9D1}" destId="{C5351482-69C0-42A4-98D6-BB6AC0851F79}" srcOrd="0" destOrd="0" presId="urn:microsoft.com/office/officeart/2005/8/layout/hierarchy3"/>
    <dgm:cxn modelId="{2A08D7DD-664A-4A2D-B3B4-96F6E3696550}" type="presOf" srcId="{403E6EFA-D6FF-47B4-9BE5-66937DF38D6A}" destId="{74B280A5-A968-4A12-BB2B-71FBE1F4DAFE}" srcOrd="0" destOrd="0" presId="urn:microsoft.com/office/officeart/2005/8/layout/hierarchy3"/>
    <dgm:cxn modelId="{CFDC40E2-22E5-4EB9-B73F-12BBEC0FEACF}" srcId="{85CEB1E7-D6CD-4533-824D-FAF7AD299A0F}" destId="{403E6EFA-D6FF-47B4-9BE5-66937DF38D6A}" srcOrd="4" destOrd="0" parTransId="{58C536B4-2FAA-48C7-B79D-51A8570BCD1F}" sibTransId="{4E0597E8-7FF9-4790-B6E1-B27073A6C122}"/>
    <dgm:cxn modelId="{CF838BE6-FD05-4828-93D1-6EB6418A3CF6}" type="presOf" srcId="{CB962B48-8F02-4DB1-8529-4B6D15DD5052}" destId="{7666563A-A28F-4ACF-8E7D-D3C45B1A1BAA}" srcOrd="0" destOrd="0" presId="urn:microsoft.com/office/officeart/2005/8/layout/hierarchy3"/>
    <dgm:cxn modelId="{ED7900E7-5C9A-4CB4-892D-01E9BFFD876F}" srcId="{85CEB1E7-D6CD-4533-824D-FAF7AD299A0F}" destId="{53354D05-FB92-4858-AD17-BBFC73E6EEE5}" srcOrd="5" destOrd="0" parTransId="{527A3003-8E6A-4E59-920E-29DAB0EE9C2F}" sibTransId="{A78E8BDF-EA3E-4976-95B3-9EC74DED0A6B}"/>
    <dgm:cxn modelId="{2E0EE2ED-6413-4E0A-ACBF-CF52BD481816}" srcId="{85CEB1E7-D6CD-4533-824D-FAF7AD299A0F}" destId="{29F746E8-0EBC-422F-BA57-4518A08694A3}" srcOrd="0" destOrd="0" parTransId="{4053A5A9-500A-4491-A0DF-C721AA34C2CB}" sibTransId="{98F117E5-A04C-4359-A7D1-BB260E303569}"/>
    <dgm:cxn modelId="{B532E4F8-1014-4471-8B5F-708CF4BAF5FE}" type="presOf" srcId="{CB19F6A4-F9BE-4B53-BF13-8F385D42825D}" destId="{C85CB1F1-F3BF-48CE-B6A4-2687708F9663}" srcOrd="0" destOrd="0" presId="urn:microsoft.com/office/officeart/2005/8/layout/hierarchy3"/>
    <dgm:cxn modelId="{5B628FF9-F030-4CEB-86C3-2F7F8BC71E82}" type="presOf" srcId="{85CEB1E7-D6CD-4533-824D-FAF7AD299A0F}" destId="{240C0C65-5EF4-44B9-BD7B-598FECBD0C57}" srcOrd="0" destOrd="0" presId="urn:microsoft.com/office/officeart/2005/8/layout/hierarchy3"/>
    <dgm:cxn modelId="{1B621A59-B1F8-4522-BA81-932DC9E01EC0}" type="presParOf" srcId="{97E5A77D-2815-43DE-8B21-C50D0860B600}" destId="{89312B8A-E40C-4295-8927-A160D532C952}" srcOrd="0" destOrd="0" presId="urn:microsoft.com/office/officeart/2005/8/layout/hierarchy3"/>
    <dgm:cxn modelId="{0FE4E270-B51A-4212-B5AB-C2E9BB41FEDB}" type="presParOf" srcId="{89312B8A-E40C-4295-8927-A160D532C952}" destId="{A7B0AF03-3D83-4654-8A6F-D4BC3D3DE174}" srcOrd="0" destOrd="0" presId="urn:microsoft.com/office/officeart/2005/8/layout/hierarchy3"/>
    <dgm:cxn modelId="{8BD15241-B185-46F4-A6A6-A59EC3D3584C}" type="presParOf" srcId="{A7B0AF03-3D83-4654-8A6F-D4BC3D3DE174}" destId="{EABC8127-ACEE-4722-9983-8E52250D9043}" srcOrd="0" destOrd="0" presId="urn:microsoft.com/office/officeart/2005/8/layout/hierarchy3"/>
    <dgm:cxn modelId="{1FC746AC-DF80-4B0D-BB34-93F327B6D1BC}" type="presParOf" srcId="{A7B0AF03-3D83-4654-8A6F-D4BC3D3DE174}" destId="{CB40B4AC-0D81-409B-AF82-0E58C477FA18}" srcOrd="1" destOrd="0" presId="urn:microsoft.com/office/officeart/2005/8/layout/hierarchy3"/>
    <dgm:cxn modelId="{22D6F9D9-59E7-4AE6-A85F-E5641D804643}" type="presParOf" srcId="{89312B8A-E40C-4295-8927-A160D532C952}" destId="{F6E4E26E-0FAF-417B-A75E-DD291ADF5EDA}" srcOrd="1" destOrd="0" presId="urn:microsoft.com/office/officeart/2005/8/layout/hierarchy3"/>
    <dgm:cxn modelId="{C9C6F14F-C78C-4C81-AE32-315FED909FC4}" type="presParOf" srcId="{97E5A77D-2815-43DE-8B21-C50D0860B600}" destId="{0BA935BF-D05C-4983-8C67-65E597BDB5DA}" srcOrd="1" destOrd="0" presId="urn:microsoft.com/office/officeart/2005/8/layout/hierarchy3"/>
    <dgm:cxn modelId="{F68587BD-3DA4-4958-A919-8205FFC01139}" type="presParOf" srcId="{0BA935BF-D05C-4983-8C67-65E597BDB5DA}" destId="{144C2380-3714-4D30-B193-82ED26BE4649}" srcOrd="0" destOrd="0" presId="urn:microsoft.com/office/officeart/2005/8/layout/hierarchy3"/>
    <dgm:cxn modelId="{0CB24DE1-9277-412F-BF63-004217E9E7D2}" type="presParOf" srcId="{144C2380-3714-4D30-B193-82ED26BE4649}" destId="{240C0C65-5EF4-44B9-BD7B-598FECBD0C57}" srcOrd="0" destOrd="0" presId="urn:microsoft.com/office/officeart/2005/8/layout/hierarchy3"/>
    <dgm:cxn modelId="{62404FA9-B8D5-492D-A6CC-A9DE8DAA0A2C}" type="presParOf" srcId="{144C2380-3714-4D30-B193-82ED26BE4649}" destId="{29BF557D-0B54-4618-9F00-1163A0ED0EB9}" srcOrd="1" destOrd="0" presId="urn:microsoft.com/office/officeart/2005/8/layout/hierarchy3"/>
    <dgm:cxn modelId="{9F73F5D9-3AC2-4EDE-BDA6-80A16FB2F69E}" type="presParOf" srcId="{0BA935BF-D05C-4983-8C67-65E597BDB5DA}" destId="{3900F262-8BF9-447C-BE85-D5924C9FDC71}" srcOrd="1" destOrd="0" presId="urn:microsoft.com/office/officeart/2005/8/layout/hierarchy3"/>
    <dgm:cxn modelId="{2FA8709C-1FBF-4C42-B3AC-0AFBE3497F24}" type="presParOf" srcId="{3900F262-8BF9-447C-BE85-D5924C9FDC71}" destId="{55CE93B1-8668-40C6-A0B6-2EE0BCFD40AE}" srcOrd="0" destOrd="0" presId="urn:microsoft.com/office/officeart/2005/8/layout/hierarchy3"/>
    <dgm:cxn modelId="{726BFA86-7899-4D9D-8035-08F3118997B5}" type="presParOf" srcId="{3900F262-8BF9-447C-BE85-D5924C9FDC71}" destId="{622D20D0-3461-4E8D-A7D2-663CBEFAD05A}" srcOrd="1" destOrd="0" presId="urn:microsoft.com/office/officeart/2005/8/layout/hierarchy3"/>
    <dgm:cxn modelId="{2829CEBB-3A3E-4F18-940A-8897FAE674F0}" type="presParOf" srcId="{3900F262-8BF9-447C-BE85-D5924C9FDC71}" destId="{FEC8D2AF-9687-461A-97A8-44DB49D20E84}" srcOrd="2" destOrd="0" presId="urn:microsoft.com/office/officeart/2005/8/layout/hierarchy3"/>
    <dgm:cxn modelId="{ABE2E901-85B2-4A10-BEAB-AFC3C2FBE3D8}" type="presParOf" srcId="{3900F262-8BF9-447C-BE85-D5924C9FDC71}" destId="{641460C7-5D86-4555-9A25-DFE77068EBB6}" srcOrd="3" destOrd="0" presId="urn:microsoft.com/office/officeart/2005/8/layout/hierarchy3"/>
    <dgm:cxn modelId="{33BC7078-CC19-4C6C-BF42-2CBC82C1D079}" type="presParOf" srcId="{3900F262-8BF9-447C-BE85-D5924C9FDC71}" destId="{C85CB1F1-F3BF-48CE-B6A4-2687708F9663}" srcOrd="4" destOrd="0" presId="urn:microsoft.com/office/officeart/2005/8/layout/hierarchy3"/>
    <dgm:cxn modelId="{15BB77B2-1D15-44E6-9605-7B683132F75D}" type="presParOf" srcId="{3900F262-8BF9-447C-BE85-D5924C9FDC71}" destId="{F6D5DE25-B936-47D8-B118-C8B01E3FE934}" srcOrd="5" destOrd="0" presId="urn:microsoft.com/office/officeart/2005/8/layout/hierarchy3"/>
    <dgm:cxn modelId="{F5B18D27-0F99-41C4-BCC8-3CF18F0F59E2}" type="presParOf" srcId="{3900F262-8BF9-447C-BE85-D5924C9FDC71}" destId="{9E1CEFD2-C0C9-4313-9586-B03F17CC4569}" srcOrd="6" destOrd="0" presId="urn:microsoft.com/office/officeart/2005/8/layout/hierarchy3"/>
    <dgm:cxn modelId="{AE5B6E2C-37A3-4AC7-B0B0-C7D933DD2695}" type="presParOf" srcId="{3900F262-8BF9-447C-BE85-D5924C9FDC71}" destId="{DAC53FD0-25CC-44EE-8763-B65BB932B9B6}" srcOrd="7" destOrd="0" presId="urn:microsoft.com/office/officeart/2005/8/layout/hierarchy3"/>
    <dgm:cxn modelId="{795EC45B-0345-4F09-A867-59891F7D3AE5}" type="presParOf" srcId="{3900F262-8BF9-447C-BE85-D5924C9FDC71}" destId="{00C8AC1F-8BC7-4D7F-8D94-99D4564FB14E}" srcOrd="8" destOrd="0" presId="urn:microsoft.com/office/officeart/2005/8/layout/hierarchy3"/>
    <dgm:cxn modelId="{7992DC12-4C70-4B79-A3BA-2248FB43031B}" type="presParOf" srcId="{3900F262-8BF9-447C-BE85-D5924C9FDC71}" destId="{74B280A5-A968-4A12-BB2B-71FBE1F4DAFE}" srcOrd="9" destOrd="0" presId="urn:microsoft.com/office/officeart/2005/8/layout/hierarchy3"/>
    <dgm:cxn modelId="{A5563073-70BD-413E-88F8-83D68A071C99}" type="presParOf" srcId="{3900F262-8BF9-447C-BE85-D5924C9FDC71}" destId="{A4824913-BC43-4CAB-A7AD-7CB7FDDC1498}" srcOrd="10" destOrd="0" presId="urn:microsoft.com/office/officeart/2005/8/layout/hierarchy3"/>
    <dgm:cxn modelId="{A3FD7195-C44A-4C9E-AED4-D932819F1867}" type="presParOf" srcId="{3900F262-8BF9-447C-BE85-D5924C9FDC71}" destId="{DDA4D817-52D2-49E4-A1B8-0A7C8446D406}" srcOrd="11" destOrd="0" presId="urn:microsoft.com/office/officeart/2005/8/layout/hierarchy3"/>
    <dgm:cxn modelId="{0B45EF55-E92C-438F-A89A-4371A6A3E83C}" type="presParOf" srcId="{3900F262-8BF9-447C-BE85-D5924C9FDC71}" destId="{7666563A-A28F-4ACF-8E7D-D3C45B1A1BAA}" srcOrd="12" destOrd="0" presId="urn:microsoft.com/office/officeart/2005/8/layout/hierarchy3"/>
    <dgm:cxn modelId="{8B240FB2-F597-4950-840D-C5E4AC5E8FAB}" type="presParOf" srcId="{3900F262-8BF9-447C-BE85-D5924C9FDC71}" destId="{C5351482-69C0-42A4-98D6-BB6AC0851F79}" srcOrd="1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BC8127-ACEE-4722-9983-8E52250D9043}">
      <dsp:nvSpPr>
        <dsp:cNvPr id="0" name=""/>
        <dsp:cNvSpPr/>
      </dsp:nvSpPr>
      <dsp:spPr>
        <a:xfrm>
          <a:off x="360037" y="792088"/>
          <a:ext cx="1320064" cy="2952088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1" kern="1200" dirty="0"/>
            <a:t>42,6 MILIJUNA KUNA</a:t>
          </a:r>
          <a:r>
            <a:rPr lang="hr-HR" sz="1400" kern="1200" dirty="0"/>
            <a:t> ZA DODATNI RAZVOJ GRADA I POVEĆANJE STANDARDA ŽIVLJENJA GRAĐANA GRADA PULE</a:t>
          </a:r>
        </a:p>
      </dsp:txBody>
      <dsp:txXfrm>
        <a:off x="398700" y="830751"/>
        <a:ext cx="1242738" cy="2874762"/>
      </dsp:txXfrm>
    </dsp:sp>
    <dsp:sp modelId="{240C0C65-5EF4-44B9-BD7B-598FECBD0C57}">
      <dsp:nvSpPr>
        <dsp:cNvPr id="0" name=""/>
        <dsp:cNvSpPr/>
      </dsp:nvSpPr>
      <dsp:spPr>
        <a:xfrm>
          <a:off x="1533206" y="260174"/>
          <a:ext cx="1998010" cy="226073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/>
            <a:t>ODNOSI SE NA</a:t>
          </a:r>
        </a:p>
      </dsp:txBody>
      <dsp:txXfrm>
        <a:off x="1539827" y="266795"/>
        <a:ext cx="1984768" cy="212831"/>
      </dsp:txXfrm>
    </dsp:sp>
    <dsp:sp modelId="{55CE93B1-8668-40C6-A0B6-2EE0BCFD40AE}">
      <dsp:nvSpPr>
        <dsp:cNvPr id="0" name=""/>
        <dsp:cNvSpPr/>
      </dsp:nvSpPr>
      <dsp:spPr>
        <a:xfrm>
          <a:off x="1733007" y="486248"/>
          <a:ext cx="199801" cy="3176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7608"/>
              </a:lnTo>
              <a:lnTo>
                <a:pt x="199801" y="31760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2D20D0-3461-4E8D-A7D2-663CBEFAD05A}">
      <dsp:nvSpPr>
        <dsp:cNvPr id="0" name=""/>
        <dsp:cNvSpPr/>
      </dsp:nvSpPr>
      <dsp:spPr>
        <a:xfrm>
          <a:off x="1932808" y="592117"/>
          <a:ext cx="1483242" cy="423477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chilly" dir="t"/>
        </a:scene3d>
        <a:sp3d z="-12700" extrusionH="1700"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1" kern="1200" dirty="0"/>
            <a:t>NERAZVRSTANE CESTE</a:t>
          </a:r>
          <a:endParaRPr lang="hr-HR" sz="1200" kern="1200" dirty="0"/>
        </a:p>
      </dsp:txBody>
      <dsp:txXfrm>
        <a:off x="1945211" y="604520"/>
        <a:ext cx="1458436" cy="398671"/>
      </dsp:txXfrm>
    </dsp:sp>
    <dsp:sp modelId="{FEC8D2AF-9687-461A-97A8-44DB49D20E84}">
      <dsp:nvSpPr>
        <dsp:cNvPr id="0" name=""/>
        <dsp:cNvSpPr/>
      </dsp:nvSpPr>
      <dsp:spPr>
        <a:xfrm>
          <a:off x="1733007" y="486248"/>
          <a:ext cx="199801" cy="10076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07644"/>
              </a:lnTo>
              <a:lnTo>
                <a:pt x="199801" y="100764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1460C7-5D86-4555-9A25-DFE77068EBB6}">
      <dsp:nvSpPr>
        <dsp:cNvPr id="0" name=""/>
        <dsp:cNvSpPr/>
      </dsp:nvSpPr>
      <dsp:spPr>
        <a:xfrm>
          <a:off x="1932808" y="1121465"/>
          <a:ext cx="1755860" cy="744854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chilly" dir="t"/>
        </a:scene3d>
        <a:sp3d z="-12700" extrusionH="1700"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1" kern="1200" dirty="0"/>
            <a:t>JAVNE POVRŠINE NA KOJIMA NIJE DOPUŠTEN PROMET</a:t>
          </a:r>
          <a:endParaRPr lang="hr-HR" sz="1200" kern="1200" dirty="0"/>
        </a:p>
      </dsp:txBody>
      <dsp:txXfrm>
        <a:off x="1954624" y="1143281"/>
        <a:ext cx="1712228" cy="701222"/>
      </dsp:txXfrm>
    </dsp:sp>
    <dsp:sp modelId="{C85CB1F1-F3BF-48CE-B6A4-2687708F9663}">
      <dsp:nvSpPr>
        <dsp:cNvPr id="0" name=""/>
        <dsp:cNvSpPr/>
      </dsp:nvSpPr>
      <dsp:spPr>
        <a:xfrm>
          <a:off x="1733007" y="486248"/>
          <a:ext cx="199801" cy="16976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97679"/>
              </a:lnTo>
              <a:lnTo>
                <a:pt x="199801" y="169767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D5DE25-B936-47D8-B118-C8B01E3FE934}">
      <dsp:nvSpPr>
        <dsp:cNvPr id="0" name=""/>
        <dsp:cNvSpPr/>
      </dsp:nvSpPr>
      <dsp:spPr>
        <a:xfrm>
          <a:off x="1932808" y="1972189"/>
          <a:ext cx="1657844" cy="423477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chilly" dir="t"/>
        </a:scene3d>
        <a:sp3d z="-12700" extrusionH="1700"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1" kern="1200" dirty="0"/>
            <a:t>JAVNA PARKIRALIŠTA</a:t>
          </a:r>
          <a:r>
            <a:rPr lang="hr-HR" sz="600" b="1" kern="1200" dirty="0"/>
            <a:t> </a:t>
          </a:r>
          <a:endParaRPr lang="hr-HR" sz="600" kern="1200" dirty="0"/>
        </a:p>
      </dsp:txBody>
      <dsp:txXfrm>
        <a:off x="1945211" y="1984592"/>
        <a:ext cx="1633038" cy="398671"/>
      </dsp:txXfrm>
    </dsp:sp>
    <dsp:sp modelId="{9E1CEFD2-C0C9-4313-9586-B03F17CC4569}">
      <dsp:nvSpPr>
        <dsp:cNvPr id="0" name=""/>
        <dsp:cNvSpPr/>
      </dsp:nvSpPr>
      <dsp:spPr>
        <a:xfrm>
          <a:off x="1733007" y="486248"/>
          <a:ext cx="199801" cy="22270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27026"/>
              </a:lnTo>
              <a:lnTo>
                <a:pt x="199801" y="222702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C53FD0-25CC-44EE-8763-B65BB932B9B6}">
      <dsp:nvSpPr>
        <dsp:cNvPr id="0" name=""/>
        <dsp:cNvSpPr/>
      </dsp:nvSpPr>
      <dsp:spPr>
        <a:xfrm>
          <a:off x="1932808" y="2501536"/>
          <a:ext cx="1068640" cy="423477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chilly" dir="t"/>
        </a:scene3d>
        <a:sp3d z="-12700" extrusionH="1700"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1" kern="1200" dirty="0"/>
            <a:t>JAVNE ZELENE POVRŠINE</a:t>
          </a:r>
          <a:endParaRPr lang="hr-HR" sz="1200" kern="1200" dirty="0"/>
        </a:p>
      </dsp:txBody>
      <dsp:txXfrm>
        <a:off x="1945211" y="2513939"/>
        <a:ext cx="1043834" cy="398671"/>
      </dsp:txXfrm>
    </dsp:sp>
    <dsp:sp modelId="{00C8AC1F-8BC7-4D7F-8D94-99D4564FB14E}">
      <dsp:nvSpPr>
        <dsp:cNvPr id="0" name=""/>
        <dsp:cNvSpPr/>
      </dsp:nvSpPr>
      <dsp:spPr>
        <a:xfrm>
          <a:off x="1733007" y="486248"/>
          <a:ext cx="199801" cy="27563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56374"/>
              </a:lnTo>
              <a:lnTo>
                <a:pt x="199801" y="275637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B280A5-A968-4A12-BB2B-71FBE1F4DAFE}">
      <dsp:nvSpPr>
        <dsp:cNvPr id="0" name=""/>
        <dsp:cNvSpPr/>
      </dsp:nvSpPr>
      <dsp:spPr>
        <a:xfrm>
          <a:off x="1932808" y="3030883"/>
          <a:ext cx="965718" cy="423477"/>
        </a:xfrm>
        <a:prstGeom prst="roundRect">
          <a:avLst>
            <a:gd name="adj" fmla="val 10000"/>
          </a:avLst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chilly" dir="t"/>
        </a:scene3d>
        <a:sp3d z="-12700" extrusionH="1700"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1" kern="1200" dirty="0"/>
            <a:t>JAVNU RASVJETU </a:t>
          </a:r>
          <a:endParaRPr lang="hr-HR" sz="1200" kern="1200" dirty="0"/>
        </a:p>
      </dsp:txBody>
      <dsp:txXfrm>
        <a:off x="1945211" y="3043286"/>
        <a:ext cx="940912" cy="398671"/>
      </dsp:txXfrm>
    </dsp:sp>
    <dsp:sp modelId="{A4824913-BC43-4CAB-A7AD-7CB7FDDC1498}">
      <dsp:nvSpPr>
        <dsp:cNvPr id="0" name=""/>
        <dsp:cNvSpPr/>
      </dsp:nvSpPr>
      <dsp:spPr>
        <a:xfrm>
          <a:off x="1733007" y="486248"/>
          <a:ext cx="199801" cy="33725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72582"/>
              </a:lnTo>
              <a:lnTo>
                <a:pt x="199801" y="33725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A4D817-52D2-49E4-A1B8-0A7C8446D406}">
      <dsp:nvSpPr>
        <dsp:cNvPr id="0" name=""/>
        <dsp:cNvSpPr/>
      </dsp:nvSpPr>
      <dsp:spPr>
        <a:xfrm>
          <a:off x="1932808" y="3560230"/>
          <a:ext cx="1196449" cy="597200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chilly" dir="t"/>
        </a:scene3d>
        <a:sp3d z="-12700" extrusionH="1700"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1" kern="1200" dirty="0"/>
            <a:t>GROBLJA I KREMATORIJE NA GROBLJIMA   </a:t>
          </a:r>
          <a:endParaRPr lang="hr-HR" sz="1200" kern="1200" dirty="0"/>
        </a:p>
      </dsp:txBody>
      <dsp:txXfrm>
        <a:off x="1950299" y="3577721"/>
        <a:ext cx="1161467" cy="562218"/>
      </dsp:txXfrm>
    </dsp:sp>
    <dsp:sp modelId="{7666563A-A28F-4ACF-8E7D-D3C45B1A1BAA}">
      <dsp:nvSpPr>
        <dsp:cNvPr id="0" name=""/>
        <dsp:cNvSpPr/>
      </dsp:nvSpPr>
      <dsp:spPr>
        <a:xfrm>
          <a:off x="1733007" y="486248"/>
          <a:ext cx="199801" cy="41436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43606"/>
              </a:lnTo>
              <a:lnTo>
                <a:pt x="199801" y="414360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351482-69C0-42A4-98D6-BB6AC0851F79}">
      <dsp:nvSpPr>
        <dsp:cNvPr id="0" name=""/>
        <dsp:cNvSpPr/>
      </dsp:nvSpPr>
      <dsp:spPr>
        <a:xfrm>
          <a:off x="1932808" y="4263301"/>
          <a:ext cx="1882212" cy="733107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chilly" dir="t"/>
        </a:scene3d>
        <a:sp3d z="-12700" extrusionH="1700"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1" kern="1200" dirty="0"/>
            <a:t>GRAĐEVINE NAMIJENJENE OBAVLJANJU JAVNOG PRIJEVOZA</a:t>
          </a:r>
          <a:endParaRPr lang="hr-HR" sz="1200" kern="1200" dirty="0"/>
        </a:p>
      </dsp:txBody>
      <dsp:txXfrm>
        <a:off x="1954280" y="4284773"/>
        <a:ext cx="1839268" cy="6901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586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3" tIns="47777" rIns="95553" bIns="47777" numCol="1" anchor="t" anchorCtr="0" compatLnSpc="1">
            <a:prstTxWarp prst="textNoShape">
              <a:avLst/>
            </a:prstTxWarp>
          </a:bodyPr>
          <a:lstStyle>
            <a:lvl1pPr defTabSz="955731" eaLnBrk="0" hangingPunct="0">
              <a:defRPr sz="1300"/>
            </a:lvl1pPr>
          </a:lstStyle>
          <a:p>
            <a:pPr>
              <a:defRPr/>
            </a:pPr>
            <a:endParaRPr lang="hr-HR" dirty="0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294" y="1"/>
            <a:ext cx="294586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3" tIns="47777" rIns="95553" bIns="47777" numCol="1" anchor="t" anchorCtr="0" compatLnSpc="1">
            <a:prstTxWarp prst="textNoShape">
              <a:avLst/>
            </a:prstTxWarp>
          </a:bodyPr>
          <a:lstStyle>
            <a:lvl1pPr algn="r" defTabSz="955731" eaLnBrk="0" hangingPunct="0">
              <a:defRPr sz="1300"/>
            </a:lvl1pPr>
          </a:lstStyle>
          <a:p>
            <a:pPr>
              <a:defRPr/>
            </a:pPr>
            <a:fld id="{4D340E9D-AAB3-497C-B12F-F45B3D19BEFC}" type="datetimeFigureOut">
              <a:rPr lang="hr-HR"/>
              <a:pPr>
                <a:defRPr/>
              </a:pPr>
              <a:t>3.12.2019.</a:t>
            </a:fld>
            <a:endParaRPr lang="hr-HR" dirty="0"/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7766"/>
            <a:ext cx="2945862" cy="497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3" tIns="47777" rIns="95553" bIns="47777" numCol="1" anchor="b" anchorCtr="0" compatLnSpc="1">
            <a:prstTxWarp prst="textNoShape">
              <a:avLst/>
            </a:prstTxWarp>
          </a:bodyPr>
          <a:lstStyle>
            <a:lvl1pPr defTabSz="955731" eaLnBrk="0" hangingPunct="0">
              <a:defRPr sz="1300"/>
            </a:lvl1pPr>
          </a:lstStyle>
          <a:p>
            <a:pPr>
              <a:defRPr/>
            </a:pPr>
            <a:endParaRPr lang="hr-HR" dirty="0"/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294" y="9427766"/>
            <a:ext cx="2945862" cy="497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3" tIns="47777" rIns="95553" bIns="47777" numCol="1" anchor="b" anchorCtr="0" compatLnSpc="1">
            <a:prstTxWarp prst="textNoShape">
              <a:avLst/>
            </a:prstTxWarp>
          </a:bodyPr>
          <a:lstStyle>
            <a:lvl1pPr algn="r" defTabSz="955731" eaLnBrk="0" hangingPunct="0">
              <a:defRPr sz="1300"/>
            </a:lvl1pPr>
          </a:lstStyle>
          <a:p>
            <a:pPr>
              <a:defRPr/>
            </a:pPr>
            <a:fld id="{9F2C9C26-2A54-42F7-BF61-6D1D434C7096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1"/>
            <a:ext cx="294586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53" tIns="47777" rIns="95553" bIns="47777" numCol="1" anchor="t" anchorCtr="0" compatLnSpc="1">
            <a:prstTxWarp prst="textNoShape">
              <a:avLst/>
            </a:prstTxWarp>
          </a:bodyPr>
          <a:lstStyle>
            <a:lvl1pPr defTabSz="955731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endParaRPr lang="hr-HR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850294" y="1"/>
            <a:ext cx="294586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53" tIns="47777" rIns="95553" bIns="47777" numCol="1" anchor="t" anchorCtr="0" compatLnSpc="1">
            <a:prstTxWarp prst="textNoShape">
              <a:avLst/>
            </a:prstTxWarp>
          </a:bodyPr>
          <a:lstStyle>
            <a:lvl1pPr algn="r" defTabSz="955731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fld id="{915EFEA2-8B6E-4406-9A43-8CA59879AC85}" type="datetimeFigureOut">
              <a:rPr lang="hr-HR"/>
              <a:pPr>
                <a:defRPr/>
              </a:pPr>
              <a:t>3.12.2019.</a:t>
            </a:fld>
            <a:endParaRPr lang="hr-HR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2950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221" tIns="44111" rIns="88221" bIns="44111" rtlCol="0" anchor="ctr"/>
          <a:lstStyle/>
          <a:p>
            <a:pPr lvl="0"/>
            <a:endParaRPr lang="hr-HR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79464" y="4714653"/>
            <a:ext cx="5438748" cy="4468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53" tIns="47777" rIns="95553" bIns="477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hr-H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9427766"/>
            <a:ext cx="2945862" cy="497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53" tIns="47777" rIns="95553" bIns="47777" numCol="1" anchor="b" anchorCtr="0" compatLnSpc="1">
            <a:prstTxWarp prst="textNoShape">
              <a:avLst/>
            </a:prstTxWarp>
          </a:bodyPr>
          <a:lstStyle>
            <a:lvl1pPr defTabSz="955731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850294" y="9427766"/>
            <a:ext cx="2945862" cy="497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53" tIns="47777" rIns="95553" bIns="47777" numCol="1" anchor="b" anchorCtr="0" compatLnSpc="1">
            <a:prstTxWarp prst="textNoShape">
              <a:avLst/>
            </a:prstTxWarp>
          </a:bodyPr>
          <a:lstStyle>
            <a:lvl1pPr algn="r" defTabSz="955731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fld id="{77BC9F0F-C84C-4838-A8BC-7164051EC243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C9F0F-C84C-4838-A8BC-7164051EC243}" type="slidenum">
              <a:rPr lang="hr-HR" smtClean="0"/>
              <a:pPr>
                <a:defRPr/>
              </a:pPr>
              <a:t>1</a:t>
            </a:fld>
            <a:endParaRPr lang="hr-HR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C9F0F-C84C-4838-A8BC-7164051EC243}" type="slidenum">
              <a:rPr lang="hr-HR" smtClean="0"/>
              <a:pPr>
                <a:defRPr/>
              </a:pPr>
              <a:t>11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435393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C9F0F-C84C-4838-A8BC-7164051EC243}" type="slidenum">
              <a:rPr lang="hr-HR" smtClean="0"/>
              <a:pPr>
                <a:defRPr/>
              </a:pPr>
              <a:t>12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998682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C9F0F-C84C-4838-A8BC-7164051EC243}" type="slidenum">
              <a:rPr lang="hr-HR" smtClean="0"/>
              <a:pPr>
                <a:defRPr/>
              </a:pPr>
              <a:t>13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932317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C9F0F-C84C-4838-A8BC-7164051EC243}" type="slidenum">
              <a:rPr lang="hr-HR" smtClean="0"/>
              <a:pPr>
                <a:defRPr/>
              </a:pPr>
              <a:t>14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933783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C9F0F-C84C-4838-A8BC-7164051EC243}" type="slidenum">
              <a:rPr lang="hr-HR" smtClean="0"/>
              <a:pPr>
                <a:defRPr/>
              </a:pPr>
              <a:t>15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936253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C9F0F-C84C-4838-A8BC-7164051EC243}" type="slidenum">
              <a:rPr lang="hr-HR" smtClean="0"/>
              <a:pPr>
                <a:defRPr/>
              </a:pPr>
              <a:t>16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757063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C9F0F-C84C-4838-A8BC-7164051EC243}" type="slidenum">
              <a:rPr lang="hr-HR" smtClean="0"/>
              <a:pPr>
                <a:defRPr/>
              </a:pPr>
              <a:t>17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118512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C9F0F-C84C-4838-A8BC-7164051EC243}" type="slidenum">
              <a:rPr lang="hr-HR" smtClean="0"/>
              <a:pPr>
                <a:defRPr/>
              </a:pPr>
              <a:t>18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746494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C9F0F-C84C-4838-A8BC-7164051EC243}" type="slidenum">
              <a:rPr lang="hr-HR" smtClean="0"/>
              <a:pPr>
                <a:defRPr/>
              </a:pPr>
              <a:t>19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579124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C9F0F-C84C-4838-A8BC-7164051EC243}" type="slidenum">
              <a:rPr lang="hr-HR" smtClean="0"/>
              <a:pPr>
                <a:defRPr/>
              </a:pPr>
              <a:t>20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97969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C9F0F-C84C-4838-A8BC-7164051EC243}" type="slidenum">
              <a:rPr lang="hr-HR" smtClean="0"/>
              <a:pPr>
                <a:defRPr/>
              </a:pPr>
              <a:t>3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428250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C9F0F-C84C-4838-A8BC-7164051EC243}" type="slidenum">
              <a:rPr lang="hr-HR" smtClean="0"/>
              <a:pPr>
                <a:defRPr/>
              </a:pPr>
              <a:t>21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392801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C9F0F-C84C-4838-A8BC-7164051EC243}" type="slidenum">
              <a:rPr lang="hr-HR" smtClean="0"/>
              <a:pPr>
                <a:defRPr/>
              </a:pPr>
              <a:t>22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896392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C9F0F-C84C-4838-A8BC-7164051EC243}" type="slidenum">
              <a:rPr lang="hr-HR" smtClean="0"/>
              <a:pPr>
                <a:defRPr/>
              </a:pPr>
              <a:t>23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226526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C9F0F-C84C-4838-A8BC-7164051EC243}" type="slidenum">
              <a:rPr lang="hr-HR" smtClean="0"/>
              <a:pPr>
                <a:defRPr/>
              </a:pPr>
              <a:t>24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404856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C9F0F-C84C-4838-A8BC-7164051EC243}" type="slidenum">
              <a:rPr lang="hr-HR" smtClean="0"/>
              <a:pPr>
                <a:defRPr/>
              </a:pPr>
              <a:t>25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89926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C9F0F-C84C-4838-A8BC-7164051EC243}" type="slidenum">
              <a:rPr lang="hr-HR" smtClean="0"/>
              <a:pPr>
                <a:defRPr/>
              </a:pPr>
              <a:t>26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057705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C9F0F-C84C-4838-A8BC-7164051EC243}" type="slidenum">
              <a:rPr lang="hr-HR" smtClean="0"/>
              <a:pPr>
                <a:defRPr/>
              </a:pPr>
              <a:t>27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048989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C9F0F-C84C-4838-A8BC-7164051EC243}" type="slidenum">
              <a:rPr lang="hr-HR" smtClean="0"/>
              <a:pPr>
                <a:defRPr/>
              </a:pPr>
              <a:t>28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030776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C9F0F-C84C-4838-A8BC-7164051EC243}" type="slidenum">
              <a:rPr lang="hr-HR" smtClean="0"/>
              <a:pPr>
                <a:defRPr/>
              </a:pPr>
              <a:t>29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91806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C9F0F-C84C-4838-A8BC-7164051EC243}" type="slidenum">
              <a:rPr lang="hr-HR" smtClean="0"/>
              <a:pPr>
                <a:defRPr/>
              </a:pPr>
              <a:t>30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14316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C9F0F-C84C-4838-A8BC-7164051EC243}" type="slidenum">
              <a:rPr lang="hr-HR" smtClean="0"/>
              <a:pPr>
                <a:defRPr/>
              </a:pPr>
              <a:t>4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798533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C9F0F-C84C-4838-A8BC-7164051EC243}" type="slidenum">
              <a:rPr lang="hr-HR" smtClean="0"/>
              <a:pPr>
                <a:defRPr/>
              </a:pPr>
              <a:t>31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226990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C9F0F-C84C-4838-A8BC-7164051EC243}" type="slidenum">
              <a:rPr lang="hr-HR" smtClean="0"/>
              <a:pPr>
                <a:defRPr/>
              </a:pPr>
              <a:t>32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36654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C9F0F-C84C-4838-A8BC-7164051EC243}" type="slidenum">
              <a:rPr lang="hr-HR" smtClean="0"/>
              <a:pPr>
                <a:defRPr/>
              </a:pPr>
              <a:t>33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058574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C9F0F-C84C-4838-A8BC-7164051EC243}" type="slidenum">
              <a:rPr lang="hr-HR" smtClean="0"/>
              <a:pPr>
                <a:defRPr/>
              </a:pPr>
              <a:t>34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246687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C9F0F-C84C-4838-A8BC-7164051EC243}" type="slidenum">
              <a:rPr lang="hr-HR" smtClean="0"/>
              <a:pPr>
                <a:defRPr/>
              </a:pPr>
              <a:t>35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667276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C9F0F-C84C-4838-A8BC-7164051EC243}" type="slidenum">
              <a:rPr lang="hr-HR" smtClean="0"/>
              <a:pPr>
                <a:defRPr/>
              </a:pPr>
              <a:t>36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9594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C9F0F-C84C-4838-A8BC-7164051EC243}" type="slidenum">
              <a:rPr lang="hr-HR" smtClean="0"/>
              <a:pPr>
                <a:defRPr/>
              </a:pPr>
              <a:t>5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76517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C9F0F-C84C-4838-A8BC-7164051EC243}" type="slidenum">
              <a:rPr lang="hr-HR" smtClean="0"/>
              <a:pPr>
                <a:defRPr/>
              </a:pPr>
              <a:t>6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90603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C9F0F-C84C-4838-A8BC-7164051EC243}" type="slidenum">
              <a:rPr lang="hr-HR" smtClean="0"/>
              <a:pPr>
                <a:defRPr/>
              </a:pPr>
              <a:t>7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53534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C9F0F-C84C-4838-A8BC-7164051EC243}" type="slidenum">
              <a:rPr lang="hr-HR" smtClean="0"/>
              <a:pPr>
                <a:defRPr/>
              </a:pPr>
              <a:t>8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65622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C9F0F-C84C-4838-A8BC-7164051EC243}" type="slidenum">
              <a:rPr lang="hr-HR" smtClean="0"/>
              <a:pPr>
                <a:defRPr/>
              </a:pPr>
              <a:t>9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16678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C9F0F-C84C-4838-A8BC-7164051EC243}" type="slidenum">
              <a:rPr lang="hr-HR" smtClean="0"/>
              <a:pPr>
                <a:defRPr/>
              </a:pPr>
              <a:t>10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39755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FF5D0-AFD3-4633-A74A-65665BD90AFA}" type="datetimeFigureOut">
              <a:rPr lang="hr-HR"/>
              <a:pPr>
                <a:defRPr/>
              </a:pPr>
              <a:t>3.12.2019.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09148-7473-410E-88D3-476B012F7AB2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FF0B4-6385-40DB-A639-B6ECB1278AED}" type="datetimeFigureOut">
              <a:rPr lang="hr-HR"/>
              <a:pPr>
                <a:defRPr/>
              </a:pPr>
              <a:t>3.12.2019.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8F077-FADF-4501-80A5-35454CB4BBB1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E7EAA-63C5-4B3D-9B77-2E9BA741AF9D}" type="datetimeFigureOut">
              <a:rPr lang="hr-HR"/>
              <a:pPr>
                <a:defRPr/>
              </a:pPr>
              <a:t>3.12.2019.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65967-141F-4869-ADEA-0389E2CF839F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51F22-C242-4DD2-9648-A7D76126FE49}" type="datetimeFigureOut">
              <a:rPr lang="hr-HR"/>
              <a:pPr>
                <a:defRPr/>
              </a:pPr>
              <a:t>3.12.2019.</a:t>
            </a:fld>
            <a:endParaRPr lang="hr-HR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7DB0B-A93D-4464-84F0-60AFBC3E4E18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r-HR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2FB84-4933-440B-9801-A1D29E6BB89B}" type="datetimeFigureOut">
              <a:rPr lang="hr-HR"/>
              <a:pPr>
                <a:defRPr/>
              </a:pPr>
              <a:t>3.12.2019.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A7F28-3D6C-4D5C-8A4E-B2E56FCBB481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63324-7C47-45D9-8C01-03E0BBB76F7F}" type="datetimeFigureOut">
              <a:rPr lang="hr-HR"/>
              <a:pPr>
                <a:defRPr/>
              </a:pPr>
              <a:t>3.12.2019.</a:t>
            </a:fld>
            <a:endParaRPr lang="hr-HR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74678-827B-480F-8A11-B2FD43368809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81D85-C3B1-423D-9190-A84F9B12F204}" type="datetimeFigureOut">
              <a:rPr lang="hr-HR"/>
              <a:pPr>
                <a:defRPr/>
              </a:pPr>
              <a:t>3.12.2019.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EEF25-3E79-48C8-90E9-4A7F2CDB2563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513E6-365A-4C56-8F29-3EF72F6B09A7}" type="datetimeFigureOut">
              <a:rPr lang="hr-HR"/>
              <a:pPr>
                <a:defRPr/>
              </a:pPr>
              <a:t>3.12.2019.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3A5A3-6276-4363-BE0A-B0069B75D49E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EFA0F-CA06-4240-B8A2-D43D92B352A8}" type="datetimeFigureOut">
              <a:rPr lang="hr-HR"/>
              <a:pPr>
                <a:defRPr/>
              </a:pPr>
              <a:t>3.12.2019.</a:t>
            </a:fld>
            <a:endParaRPr lang="hr-HR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A33DB-62EB-4441-942A-9EBF677891CB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E5EFE-C82F-451D-B38A-9D0FE67C755C}" type="datetimeFigureOut">
              <a:rPr lang="hr-HR"/>
              <a:pPr>
                <a:defRPr/>
              </a:pPr>
              <a:t>3.12.2019.</a:t>
            </a:fld>
            <a:endParaRPr lang="hr-HR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5ADEB-373F-40F0-99AC-3D4B297EB999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243DA-BE5C-4038-87CA-6763893A21C9}" type="datetimeFigureOut">
              <a:rPr lang="hr-HR"/>
              <a:pPr>
                <a:defRPr/>
              </a:pPr>
              <a:t>3.12.2019.</a:t>
            </a:fld>
            <a:endParaRPr lang="hr-HR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2CBFA-7E0C-4E9D-907B-B6F8BC601D17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D6672-7C22-49FD-BA5C-6CB47DDFB551}" type="datetimeFigureOut">
              <a:rPr lang="hr-HR"/>
              <a:pPr>
                <a:defRPr/>
              </a:pPr>
              <a:t>3.12.2019.</a:t>
            </a:fld>
            <a:endParaRPr lang="hr-HR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52A82-6399-413C-B608-4BF44E8B305B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19308-0A5B-4D22-8B60-0653817BB963}" type="datetimeFigureOut">
              <a:rPr lang="hr-HR"/>
              <a:pPr>
                <a:defRPr/>
              </a:pPr>
              <a:t>3.12.2019.</a:t>
            </a:fld>
            <a:endParaRPr lang="hr-HR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C720A-2844-45E6-9E60-F41554C58310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A5B6C-1622-40FA-8B95-C5920750B8BB}" type="datetimeFigureOut">
              <a:rPr lang="hr-HR"/>
              <a:pPr>
                <a:defRPr/>
              </a:pPr>
              <a:t>3.12.2019.</a:t>
            </a:fld>
            <a:endParaRPr lang="hr-HR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08F98-28BB-4648-A23D-5B1022CB4FDD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E86AFC1-E34B-4AD2-9786-76BED27D5D3D}" type="datetimeFigureOut">
              <a:rPr lang="hr-HR"/>
              <a:pPr>
                <a:defRPr/>
              </a:pPr>
              <a:t>3.12.2019.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DE961B1-D811-45BF-88D2-641052463BA0}" type="slidenum">
              <a:rPr lang="hr-HR"/>
              <a:pPr>
                <a:defRPr/>
              </a:pPr>
              <a:t>‹#›</a:t>
            </a:fld>
            <a:endParaRPr lang="hr-H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3" descr="Grbzde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196752"/>
            <a:ext cx="441325" cy="504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0123" name="Title 1"/>
          <p:cNvSpPr>
            <a:spLocks/>
          </p:cNvSpPr>
          <p:nvPr/>
        </p:nvSpPr>
        <p:spPr bwMode="auto">
          <a:xfrm>
            <a:off x="0" y="1772816"/>
            <a:ext cx="9144000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hr-HR" sz="4000" b="1" dirty="0">
                <a:solidFill>
                  <a:srgbClr val="81981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PROGRAM GRAĐENJA KOMUNALNE INFRASTRUKTURE </a:t>
            </a:r>
          </a:p>
          <a:p>
            <a:pPr algn="ctr">
              <a:defRPr/>
            </a:pPr>
            <a:r>
              <a:rPr lang="hr-HR" sz="4000" b="1" dirty="0">
                <a:solidFill>
                  <a:srgbClr val="81981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2020</a:t>
            </a:r>
            <a:endParaRPr lang="hr-HR" sz="4000" b="1" i="1" dirty="0">
              <a:solidFill>
                <a:srgbClr val="819810"/>
              </a:solidFill>
              <a:latin typeface="Calibri" pitchFamily="34" charset="0"/>
            </a:endParaRPr>
          </a:p>
        </p:txBody>
      </p:sp>
      <p:pic>
        <p:nvPicPr>
          <p:cNvPr id="6" name="Picture 5" descr="ban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1102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D1B3F8-BC3D-4842-B33B-4E3CFAE0A01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573016"/>
            <a:ext cx="9144000" cy="3163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/>
          </p:cNvSpPr>
          <p:nvPr>
            <p:ph type="title"/>
          </p:nvPr>
        </p:nvSpPr>
        <p:spPr>
          <a:xfrm>
            <a:off x="323528" y="1352357"/>
            <a:ext cx="8643966" cy="360362"/>
          </a:xfrm>
        </p:spPr>
        <p:txBody>
          <a:bodyPr/>
          <a:lstStyle/>
          <a:p>
            <a:pPr>
              <a:defRPr/>
            </a:pPr>
            <a:r>
              <a:rPr lang="hr-HR" sz="1800" b="1" dirty="0">
                <a:latin typeface="Arial" pitchFamily="34" charset="0"/>
                <a:cs typeface="Arial" pitchFamily="34" charset="0"/>
              </a:rPr>
              <a:t>CESTA PREKOMORSKIH BRIGADA</a:t>
            </a:r>
          </a:p>
        </p:txBody>
      </p:sp>
      <p:pic>
        <p:nvPicPr>
          <p:cNvPr id="6" name="Picture 5" descr="ba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102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3E2B0E-A207-4AE9-8E1C-87198F564639}"/>
              </a:ext>
            </a:extLst>
          </p:cNvPr>
          <p:cNvSpPr txBox="1"/>
          <p:nvPr/>
        </p:nvSpPr>
        <p:spPr>
          <a:xfrm>
            <a:off x="1" y="1873508"/>
            <a:ext cx="9144000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r-HR" dirty="0"/>
              <a:t>I U NAREDNOM SE PERIODU PLANIRAJU AKTIVNOSTI VEZANE UZ DALJNJE PROŠIRENJE </a:t>
            </a:r>
          </a:p>
          <a:p>
            <a:pPr algn="ctr">
              <a:lnSpc>
                <a:spcPct val="150000"/>
              </a:lnSpc>
            </a:pPr>
            <a:r>
              <a:rPr lang="hr-HR" dirty="0"/>
              <a:t>CESTE PREKOMORSKIH BRIGADA DO RASKRIŽJA S PREMANTURSKOM CESTOM/ULICOM MARSOVOG POLJA I UREĐENJEM NAVEDENOG RASKRIŽJA ZA ŠTO SE OSIGURAVA  </a:t>
            </a:r>
            <a:r>
              <a:rPr lang="hr-HR" b="1" dirty="0"/>
              <a:t>3,5 MILIJUNA KUNA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ABB563-E79F-44A6-9089-FA12A2DC032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140968"/>
            <a:ext cx="5072051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718D5C-0B7B-416A-8783-BFAA9C886F17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27576" y="3212976"/>
            <a:ext cx="3816424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243937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 txBox="1">
            <a:spLocks/>
          </p:cNvSpPr>
          <p:nvPr/>
        </p:nvSpPr>
        <p:spPr bwMode="auto">
          <a:xfrm>
            <a:off x="323528" y="2060848"/>
            <a:ext cx="8394518" cy="563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eaLnBrk="0" hangingPunct="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hr-HR" b="1" dirty="0">
                <a:latin typeface="Arial" pitchFamily="34" charset="0"/>
                <a:cs typeface="Arial" pitchFamily="34" charset="0"/>
              </a:rPr>
              <a:t>100 TISUĆA KUNA </a:t>
            </a:r>
            <a:r>
              <a:rPr lang="hr-HR" dirty="0">
                <a:latin typeface="Arial" pitchFamily="34" charset="0"/>
                <a:cs typeface="Arial" pitchFamily="34" charset="0"/>
              </a:rPr>
              <a:t>OSIGURAVA SE ZA AKTIVNOSTI KOJIMA ĆE SE STVORITI PRETPOSTAVKE ZA REALIZACIJU OVE TRASE U NAREDNOM PERIODU</a:t>
            </a:r>
          </a:p>
          <a:p>
            <a:pPr algn="just" eaLnBrk="0" hangingPunct="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hr-HR" sz="1600" dirty="0">
                <a:latin typeface="Arial" pitchFamily="34" charset="0"/>
                <a:cs typeface="Arial" pitchFamily="34" charset="0"/>
              </a:rPr>
              <a:t> </a:t>
            </a:r>
            <a:endParaRPr kumimoji="0" lang="hr-HR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Content Placeholder 8"/>
          <p:cNvSpPr txBox="1">
            <a:spLocks noGrp="1"/>
          </p:cNvSpPr>
          <p:nvPr>
            <p:ph idx="1"/>
          </p:nvPr>
        </p:nvSpPr>
        <p:spPr>
          <a:xfrm>
            <a:off x="395536" y="126876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>
              <a:buNone/>
            </a:pPr>
            <a:r>
              <a:rPr lang="hr-HR" sz="1800" b="1" dirty="0">
                <a:latin typeface="Arial" pitchFamily="34" charset="0"/>
                <a:cs typeface="Arial" pitchFamily="34" charset="0"/>
              </a:rPr>
              <a:t>PADULJSKI PUT</a:t>
            </a:r>
          </a:p>
        </p:txBody>
      </p:sp>
      <p:pic>
        <p:nvPicPr>
          <p:cNvPr id="8" name="Picture 7" descr="ba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102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14918C-D231-45FE-9418-2AF1CF354B4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040" y="3072746"/>
            <a:ext cx="4763306" cy="3164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7F889D-26A1-4546-AEF7-8CADE41EF24D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140968"/>
            <a:ext cx="4139952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322127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 txBox="1">
            <a:spLocks/>
          </p:cNvSpPr>
          <p:nvPr/>
        </p:nvSpPr>
        <p:spPr bwMode="auto">
          <a:xfrm>
            <a:off x="0" y="1772816"/>
            <a:ext cx="903649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hr-HR" dirty="0">
                <a:latin typeface="Arial" pitchFamily="34" charset="0"/>
                <a:cs typeface="Arial" pitchFamily="34" charset="0"/>
              </a:rPr>
              <a:t>ZA NASTAVAK PROJEKTIRANJA REKONSTRUKCIJE </a:t>
            </a:r>
          </a:p>
          <a:p>
            <a:pPr algn="ctr" eaLnBrk="0" hangingPunct="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hr-HR" dirty="0">
                <a:latin typeface="Arial" pitchFamily="34" charset="0"/>
                <a:cs typeface="Arial" pitchFamily="34" charset="0"/>
              </a:rPr>
              <a:t>ČIJA JE REALIZACIJA DIREKTNO OVISNA O POČETKU REKONSTRUKCIJE ŠIJANSKOG KOLEKTORA</a:t>
            </a:r>
          </a:p>
          <a:p>
            <a:pPr algn="ctr" eaLnBrk="0" hangingPunct="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hr-HR" dirty="0">
                <a:latin typeface="Arial" pitchFamily="34" charset="0"/>
                <a:cs typeface="Arial" pitchFamily="34" charset="0"/>
              </a:rPr>
              <a:t>OSIGURAVA SE </a:t>
            </a:r>
            <a:r>
              <a:rPr lang="hr-HR" b="1" dirty="0">
                <a:latin typeface="Arial" pitchFamily="34" charset="0"/>
                <a:cs typeface="Arial" pitchFamily="34" charset="0"/>
              </a:rPr>
              <a:t>300 TISUĆA KUNA </a:t>
            </a:r>
          </a:p>
          <a:p>
            <a:pPr algn="just" eaLnBrk="0" hangingPunct="0">
              <a:spcBef>
                <a:spcPct val="20000"/>
              </a:spcBef>
              <a:buClr>
                <a:schemeClr val="accent3"/>
              </a:buClr>
              <a:defRPr/>
            </a:pPr>
            <a:endParaRPr kumimoji="0" lang="hr-H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Content Placeholder 8"/>
          <p:cNvSpPr txBox="1">
            <a:spLocks noGrp="1"/>
          </p:cNvSpPr>
          <p:nvPr>
            <p:ph idx="1"/>
          </p:nvPr>
        </p:nvSpPr>
        <p:spPr>
          <a:xfrm>
            <a:off x="467544" y="1124744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>
              <a:buNone/>
            </a:pPr>
            <a:r>
              <a:rPr lang="hr-HR" sz="1800" b="1" dirty="0">
                <a:latin typeface="Arial" pitchFamily="34" charset="0"/>
                <a:cs typeface="Arial" pitchFamily="34" charset="0"/>
              </a:rPr>
              <a:t>PRIPREMA ZA REKONSTRUKCIJU ULICE 43. ISTARSKE DIVIZIJE</a:t>
            </a:r>
          </a:p>
        </p:txBody>
      </p:sp>
      <p:pic>
        <p:nvPicPr>
          <p:cNvPr id="8" name="Picture 7" descr="ba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102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319DFD-3213-4B98-8FF2-3D3C21588C2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050" y="2957283"/>
            <a:ext cx="4816763" cy="3208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BD295F-E7DF-48EF-990B-6757F6D6827E}"/>
              </a:ext>
            </a:extLst>
          </p:cNvPr>
          <p:cNvPicPr/>
          <p:nvPr/>
        </p:nvPicPr>
        <p:blipFill>
          <a:blip r:embed="rId5" cstate="print"/>
          <a:srcRect r="7602" b="8456"/>
          <a:stretch>
            <a:fillRect/>
          </a:stretch>
        </p:blipFill>
        <p:spPr bwMode="auto">
          <a:xfrm>
            <a:off x="5228853" y="2996952"/>
            <a:ext cx="3915147" cy="3208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6494863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/>
          </p:cNvSpPr>
          <p:nvPr/>
        </p:nvSpPr>
        <p:spPr bwMode="auto">
          <a:xfrm>
            <a:off x="285720" y="1228153"/>
            <a:ext cx="846140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800" b="1" dirty="0">
                <a:latin typeface="Arial" pitchFamily="34" charset="0"/>
                <a:ea typeface="+mj-ea"/>
                <a:cs typeface="Arial" pitchFamily="34" charset="0"/>
              </a:rPr>
              <a:t>FAŽANSKA CESTA</a:t>
            </a: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8" name="Picture 7" descr="ba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102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4"/>
          <p:cNvSpPr txBox="1">
            <a:spLocks/>
          </p:cNvSpPr>
          <p:nvPr/>
        </p:nvSpPr>
        <p:spPr bwMode="auto">
          <a:xfrm>
            <a:off x="323528" y="1628800"/>
            <a:ext cx="862329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hr-HR" dirty="0">
                <a:latin typeface="Arial" pitchFamily="34" charset="0"/>
                <a:cs typeface="Arial" pitchFamily="34" charset="0"/>
              </a:rPr>
              <a:t>ZA PRIPREMNE AKTIVNOSTI KOJIMA ĆE SE OSIGURATI KVALITETNIJI UVJETI PROMETOVANJA OVOM DIONICOM </a:t>
            </a:r>
          </a:p>
          <a:p>
            <a:pPr lvl="0" algn="ctr" eaLnBrk="0" hangingPunct="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hr-HR" dirty="0">
                <a:latin typeface="Arial" pitchFamily="34" charset="0"/>
                <a:cs typeface="Arial" pitchFamily="34" charset="0"/>
              </a:rPr>
              <a:t>OSIGURAVA SE </a:t>
            </a:r>
            <a:r>
              <a:rPr lang="hr-HR" b="1" dirty="0">
                <a:latin typeface="Arial" pitchFamily="34" charset="0"/>
                <a:cs typeface="Arial" pitchFamily="34" charset="0"/>
              </a:rPr>
              <a:t>300 TISUĆA KUNA</a:t>
            </a:r>
          </a:p>
          <a:p>
            <a:pPr lvl="0" algn="ctr" eaLnBrk="0" hangingPunct="0">
              <a:spcBef>
                <a:spcPct val="20000"/>
              </a:spcBef>
              <a:buClr>
                <a:schemeClr val="accent3"/>
              </a:buClr>
              <a:defRPr/>
            </a:pPr>
            <a:endParaRPr lang="hr-HR" b="1" dirty="0">
              <a:latin typeface="Arial" pitchFamily="34" charset="0"/>
              <a:cs typeface="Arial" pitchFamily="34" charset="0"/>
            </a:endParaRPr>
          </a:p>
          <a:p>
            <a:pPr lvl="0" algn="ctr" eaLnBrk="0" hangingPunct="0">
              <a:spcBef>
                <a:spcPct val="20000"/>
              </a:spcBef>
              <a:buClr>
                <a:schemeClr val="accent3"/>
              </a:buClr>
              <a:defRPr/>
            </a:pPr>
            <a:endParaRPr kumimoji="0" lang="hr-HR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08F00C-D24E-4901-87C6-DD67D96345D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9411" y="2599958"/>
            <a:ext cx="3058660" cy="2040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E58794-01F9-4818-AA9D-ABB20CC319E2}"/>
              </a:ext>
            </a:extLst>
          </p:cNvPr>
          <p:cNvPicPr/>
          <p:nvPr/>
        </p:nvPicPr>
        <p:blipFill>
          <a:blip r:embed="rId5" cstate="print"/>
          <a:srcRect t="4247" b="2279"/>
          <a:stretch>
            <a:fillRect/>
          </a:stretch>
        </p:blipFill>
        <p:spPr bwMode="auto">
          <a:xfrm>
            <a:off x="4448556" y="2636912"/>
            <a:ext cx="4515932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104EF8-E3E7-432D-AC10-E20F41184FB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9411" y="4673846"/>
            <a:ext cx="3058660" cy="2030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855627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/>
          </p:cNvSpPr>
          <p:nvPr/>
        </p:nvSpPr>
        <p:spPr bwMode="auto">
          <a:xfrm>
            <a:off x="285720" y="1228153"/>
            <a:ext cx="846140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800" b="1" dirty="0">
                <a:latin typeface="Arial" pitchFamily="34" charset="0"/>
                <a:ea typeface="+mj-ea"/>
                <a:cs typeface="Arial" pitchFamily="34" charset="0"/>
              </a:rPr>
              <a:t>ULICA PUNTIŽELA</a:t>
            </a: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8" name="Picture 7" descr="ba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102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4"/>
          <p:cNvSpPr txBox="1">
            <a:spLocks/>
          </p:cNvSpPr>
          <p:nvPr/>
        </p:nvSpPr>
        <p:spPr bwMode="auto">
          <a:xfrm>
            <a:off x="296654" y="1578330"/>
            <a:ext cx="8621951" cy="1130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hr-HR" dirty="0">
                <a:latin typeface="Arial" pitchFamily="34" charset="0"/>
                <a:cs typeface="Arial" pitchFamily="34" charset="0"/>
              </a:rPr>
              <a:t>ZA PRIPREMNE AKTIVNOSTI REKONSTRUKCIJE DIJELA ULICE PUNTIŽELA </a:t>
            </a:r>
          </a:p>
          <a:p>
            <a:pPr lvl="0" algn="ctr" eaLnBrk="0" hangingPunct="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hr-HR" dirty="0">
                <a:latin typeface="Arial" pitchFamily="34" charset="0"/>
                <a:cs typeface="Arial" pitchFamily="34" charset="0"/>
              </a:rPr>
              <a:t>U DUŽINI OD 160 METARA PROMETNE POVRŠINE TE DODATNO OKO 140 METARA OBORINSKE ODVODNJE OSIGURAVA SE </a:t>
            </a:r>
            <a:r>
              <a:rPr lang="hr-HR" b="1" dirty="0">
                <a:latin typeface="Arial" pitchFamily="34" charset="0"/>
                <a:cs typeface="Arial" pitchFamily="34" charset="0"/>
              </a:rPr>
              <a:t>200 TISUĆA KUNA</a:t>
            </a:r>
            <a:endParaRPr lang="hr-HR" dirty="0"/>
          </a:p>
          <a:p>
            <a:pPr marR="0" lvl="1" algn="just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819810"/>
              </a:buClr>
              <a:buSzTx/>
              <a:tabLst/>
              <a:defRPr/>
            </a:pPr>
            <a:endParaRPr kumimoji="0" lang="hr-H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742950" marR="0" lvl="1" indent="-285750" algn="just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819810"/>
              </a:buClr>
              <a:buSzTx/>
              <a:buFont typeface="Arial" charset="0"/>
              <a:buNone/>
              <a:tabLst/>
              <a:defRPr/>
            </a:pPr>
            <a:endParaRPr kumimoji="0" lang="hr-H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7CA5A2-C8E8-4BED-BE09-77510C24EA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92896"/>
            <a:ext cx="3059832" cy="2041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6F50F3-1C89-40BC-BE14-C13858D076A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653136"/>
            <a:ext cx="3059832" cy="2022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F92E0E-8CF5-4D8B-9CA6-01B4B4E3FC53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2564904"/>
            <a:ext cx="4680520" cy="4032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8933633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/>
          </p:cNvSpPr>
          <p:nvPr/>
        </p:nvSpPr>
        <p:spPr bwMode="auto">
          <a:xfrm>
            <a:off x="285720" y="1228153"/>
            <a:ext cx="846140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800" b="1" dirty="0">
                <a:latin typeface="Arial" pitchFamily="34" charset="0"/>
                <a:ea typeface="+mj-ea"/>
                <a:cs typeface="Arial" pitchFamily="34" charset="0"/>
              </a:rPr>
              <a:t>ŠANDALJSKA ULICA</a:t>
            </a: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8" name="Picture 7" descr="ba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102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4"/>
          <p:cNvSpPr txBox="1">
            <a:spLocks/>
          </p:cNvSpPr>
          <p:nvPr/>
        </p:nvSpPr>
        <p:spPr bwMode="auto">
          <a:xfrm>
            <a:off x="467544" y="1628800"/>
            <a:ext cx="8429684" cy="1139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hr-HR" dirty="0">
                <a:latin typeface="Arial" pitchFamily="34" charset="0"/>
                <a:cs typeface="Arial" pitchFamily="34" charset="0"/>
              </a:rPr>
              <a:t>ZA PRIPREMU PROJEKTNE DOKUMENTACIJE ZA REKONSTRUKCIJU </a:t>
            </a:r>
          </a:p>
          <a:p>
            <a:pPr lvl="0" algn="ctr" eaLnBrk="0" hangingPunct="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hr-HR" dirty="0">
                <a:latin typeface="Arial" pitchFamily="34" charset="0"/>
                <a:cs typeface="Arial" pitchFamily="34" charset="0"/>
              </a:rPr>
              <a:t>DIJELA ŠANDALJSKE ULICE U DUŽINI OD 400 METARA </a:t>
            </a:r>
          </a:p>
          <a:p>
            <a:pPr lvl="0" algn="ctr" eaLnBrk="0" hangingPunct="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hr-HR" dirty="0">
                <a:latin typeface="Arial" pitchFamily="34" charset="0"/>
                <a:cs typeface="Arial" pitchFamily="34" charset="0"/>
              </a:rPr>
              <a:t>OSIGURAVA SE </a:t>
            </a:r>
            <a:r>
              <a:rPr lang="hr-HR" b="1" dirty="0">
                <a:latin typeface="Arial" pitchFamily="34" charset="0"/>
                <a:cs typeface="Arial" pitchFamily="34" charset="0"/>
              </a:rPr>
              <a:t>100 TISUĆA KUNA </a:t>
            </a:r>
            <a:endParaRPr kumimoji="0" lang="hr-HR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695BC3-8860-43B6-9AAE-A71E85140041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7576" y="2852936"/>
            <a:ext cx="3816424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675063-28D6-41B2-9614-0C3457BBA46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2852936"/>
            <a:ext cx="4936985" cy="3265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5651446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/>
          </p:cNvSpPr>
          <p:nvPr/>
        </p:nvSpPr>
        <p:spPr bwMode="auto">
          <a:xfrm>
            <a:off x="30995" y="1277182"/>
            <a:ext cx="846140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800" b="1" dirty="0">
                <a:latin typeface="Arial" pitchFamily="34" charset="0"/>
                <a:ea typeface="+mj-ea"/>
                <a:cs typeface="Arial" pitchFamily="34" charset="0"/>
              </a:rPr>
              <a:t>ULICA MONTE LESSO</a:t>
            </a: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8" name="Picture 7" descr="ba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102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4"/>
          <p:cNvSpPr txBox="1">
            <a:spLocks/>
          </p:cNvSpPr>
          <p:nvPr/>
        </p:nvSpPr>
        <p:spPr bwMode="auto">
          <a:xfrm>
            <a:off x="467544" y="1725486"/>
            <a:ext cx="8247860" cy="677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hr-HR" dirty="0">
                <a:latin typeface="Arial" pitchFamily="34" charset="0"/>
                <a:cs typeface="Arial" pitchFamily="34" charset="0"/>
              </a:rPr>
              <a:t>ZA PRIPREMNE AKTIVNOSTI VEZANE UZ REKONSTRUKCIJU 450 METARA PROMETNICE OSIGURAVA SE </a:t>
            </a:r>
            <a:r>
              <a:rPr lang="hr-HR" b="1" dirty="0">
                <a:latin typeface="Arial" pitchFamily="34" charset="0"/>
                <a:cs typeface="Arial" pitchFamily="34" charset="0"/>
              </a:rPr>
              <a:t>200 TISUĆA KUNA</a:t>
            </a:r>
            <a:endParaRPr kumimoji="0" lang="hr-HR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BDF20D-F988-45F8-A24E-96AA50FD73E6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2348880"/>
            <a:ext cx="4860032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2040E7-8AD3-4F8A-8EA8-7D4D4DEFB10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568" y="2348880"/>
            <a:ext cx="3107014" cy="204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6B7CD3-4F48-425D-A0C9-C15DB888B0F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560" y="4559418"/>
            <a:ext cx="3096261" cy="2042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87558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/>
          </p:cNvSpPr>
          <p:nvPr/>
        </p:nvSpPr>
        <p:spPr bwMode="auto">
          <a:xfrm>
            <a:off x="285720" y="1228153"/>
            <a:ext cx="846140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800" b="1" dirty="0">
                <a:latin typeface="Arial" pitchFamily="34" charset="0"/>
                <a:ea typeface="+mj-ea"/>
                <a:cs typeface="Arial" pitchFamily="34" charset="0"/>
              </a:rPr>
              <a:t>ŠIŠANSKA CESTA</a:t>
            </a: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8" name="Picture 7" descr="ba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102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4"/>
          <p:cNvSpPr txBox="1">
            <a:spLocks/>
          </p:cNvSpPr>
          <p:nvPr/>
        </p:nvSpPr>
        <p:spPr bwMode="auto">
          <a:xfrm>
            <a:off x="295245" y="1588515"/>
            <a:ext cx="8623291" cy="677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hr-HR" b="1" dirty="0">
                <a:latin typeface="Arial" pitchFamily="34" charset="0"/>
                <a:cs typeface="Arial" pitchFamily="34" charset="0"/>
              </a:rPr>
              <a:t>500 TISUĆA KUNA </a:t>
            </a:r>
            <a:r>
              <a:rPr lang="hr-HR" dirty="0">
                <a:latin typeface="Arial" pitchFamily="34" charset="0"/>
                <a:cs typeface="Arial" pitchFamily="34" charset="0"/>
              </a:rPr>
              <a:t>OSIGURAVA SE ZA AKTIVNOSTI POTREBNE ZA REKONSTRUKCIJU/UREĐENJE ŠIŠANSKE CESTE</a:t>
            </a:r>
            <a:endParaRPr kumimoji="0" lang="hr-HR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F0A0F0-62F9-44C8-B010-E9254D0BC72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2132856"/>
            <a:ext cx="3483573" cy="2073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CBDA8D-30A3-40B8-8DAD-8D7864DD64C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3167" y="4286138"/>
            <a:ext cx="3501926" cy="2356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CEEB9A-B583-4EB9-8C16-04C3B1A7AB4B}"/>
              </a:ext>
            </a:extLst>
          </p:cNvPr>
          <p:cNvPicPr/>
          <p:nvPr/>
        </p:nvPicPr>
        <p:blipFill>
          <a:blip r:embed="rId6" cstate="print"/>
          <a:srcRect b="12062"/>
          <a:stretch>
            <a:fillRect/>
          </a:stretch>
        </p:blipFill>
        <p:spPr bwMode="auto">
          <a:xfrm>
            <a:off x="4067944" y="2276872"/>
            <a:ext cx="4680520" cy="3989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2784819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/>
          </p:cNvSpPr>
          <p:nvPr/>
        </p:nvSpPr>
        <p:spPr bwMode="auto">
          <a:xfrm>
            <a:off x="285720" y="1228153"/>
            <a:ext cx="846140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800" b="1" dirty="0">
                <a:latin typeface="Arial" pitchFamily="34" charset="0"/>
                <a:ea typeface="+mj-ea"/>
                <a:cs typeface="Arial" pitchFamily="34" charset="0"/>
              </a:rPr>
              <a:t>ULICA FIŽELA</a:t>
            </a: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8" name="Picture 7" descr="ba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102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4"/>
          <p:cNvSpPr txBox="1">
            <a:spLocks/>
          </p:cNvSpPr>
          <p:nvPr/>
        </p:nvSpPr>
        <p:spPr bwMode="auto">
          <a:xfrm>
            <a:off x="179512" y="1772816"/>
            <a:ext cx="8733106" cy="677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hr-HR" b="1" dirty="0">
                <a:latin typeface="Arial" pitchFamily="34" charset="0"/>
                <a:cs typeface="Arial" pitchFamily="34" charset="0"/>
              </a:rPr>
              <a:t>320 TISUĆA KUNA </a:t>
            </a:r>
            <a:r>
              <a:rPr lang="hr-HR" dirty="0">
                <a:latin typeface="Arial" pitchFamily="34" charset="0"/>
                <a:cs typeface="Arial" pitchFamily="34" charset="0"/>
              </a:rPr>
              <a:t>OSIGURAVA SE ZA PROJEKTIRANJE REKONSTRUKCIJE CCA 650 METARA OVE PROMETNICE</a:t>
            </a:r>
            <a:endParaRPr kumimoji="0" lang="hr-HR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F02974-6946-4D94-88E6-82252AB9362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026479"/>
            <a:ext cx="4430296" cy="2851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81E427-613A-4DF8-B3E5-02875E384BAD}"/>
              </a:ext>
            </a:extLst>
          </p:cNvPr>
          <p:cNvPicPr/>
          <p:nvPr/>
        </p:nvPicPr>
        <p:blipFill>
          <a:blip r:embed="rId5" cstate="print"/>
          <a:srcRect t="8046"/>
          <a:stretch>
            <a:fillRect/>
          </a:stretch>
        </p:blipFill>
        <p:spPr bwMode="auto">
          <a:xfrm>
            <a:off x="4860032" y="3026479"/>
            <a:ext cx="3528392" cy="2851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3920492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/>
          </p:cNvSpPr>
          <p:nvPr/>
        </p:nvSpPr>
        <p:spPr bwMode="auto">
          <a:xfrm>
            <a:off x="285720" y="1228153"/>
            <a:ext cx="846140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800" b="1" dirty="0">
                <a:latin typeface="Arial" pitchFamily="34" charset="0"/>
                <a:ea typeface="+mj-ea"/>
                <a:cs typeface="Arial" pitchFamily="34" charset="0"/>
              </a:rPr>
              <a:t>ULICA FOJBA</a:t>
            </a: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8" name="Picture 7" descr="ba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102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4"/>
          <p:cNvSpPr txBox="1">
            <a:spLocks/>
          </p:cNvSpPr>
          <p:nvPr/>
        </p:nvSpPr>
        <p:spPr bwMode="auto">
          <a:xfrm>
            <a:off x="395536" y="1725486"/>
            <a:ext cx="8623290" cy="479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hr-HR" dirty="0">
                <a:latin typeface="Arial" pitchFamily="34" charset="0"/>
                <a:cs typeface="Arial" pitchFamily="34" charset="0"/>
              </a:rPr>
              <a:t>ZA PROJEKTIRANJE IZGRADNJE 250 METARA PROMETNICE OSIGURAVA SE </a:t>
            </a:r>
            <a:r>
              <a:rPr lang="hr-HR" b="1" dirty="0">
                <a:latin typeface="Arial" pitchFamily="34" charset="0"/>
                <a:cs typeface="Arial" pitchFamily="34" charset="0"/>
              </a:rPr>
              <a:t>100 TISUĆA KUNA </a:t>
            </a:r>
            <a:endParaRPr kumimoji="0" lang="hr-HR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73BE48-DF51-46E0-A46A-138EA9415F44}"/>
              </a:ext>
            </a:extLst>
          </p:cNvPr>
          <p:cNvPicPr/>
          <p:nvPr/>
        </p:nvPicPr>
        <p:blipFill>
          <a:blip r:embed="rId4" cstate="print"/>
          <a:srcRect t="5759" b="10380"/>
          <a:stretch>
            <a:fillRect/>
          </a:stretch>
        </p:blipFill>
        <p:spPr bwMode="auto">
          <a:xfrm>
            <a:off x="5004048" y="2924944"/>
            <a:ext cx="3816424" cy="3063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8246B0-1A8D-4EC6-A780-84E095E4A3C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9255" y="2924944"/>
            <a:ext cx="4568769" cy="3063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715391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 l="5835"/>
          <a:stretch>
            <a:fillRect/>
          </a:stretch>
        </p:blipFill>
        <p:spPr bwMode="auto">
          <a:xfrm>
            <a:off x="179512" y="1268760"/>
            <a:ext cx="5221088" cy="5256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ba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102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7" name="Diagram 6"/>
          <p:cNvGraphicFramePr/>
          <p:nvPr/>
        </p:nvGraphicFramePr>
        <p:xfrm>
          <a:off x="5148064" y="1196752"/>
          <a:ext cx="3816424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/>
          </p:cNvSpPr>
          <p:nvPr/>
        </p:nvSpPr>
        <p:spPr bwMode="auto">
          <a:xfrm>
            <a:off x="285720" y="1228153"/>
            <a:ext cx="846140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800" b="1" dirty="0">
                <a:latin typeface="Arial" pitchFamily="34" charset="0"/>
                <a:ea typeface="+mj-ea"/>
                <a:cs typeface="Arial" pitchFamily="34" charset="0"/>
              </a:rPr>
              <a:t>MARULIĆEVA ULICA</a:t>
            </a: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8" name="Picture 7" descr="ba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102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4"/>
          <p:cNvSpPr txBox="1">
            <a:spLocks/>
          </p:cNvSpPr>
          <p:nvPr/>
        </p:nvSpPr>
        <p:spPr bwMode="auto">
          <a:xfrm>
            <a:off x="395536" y="1725486"/>
            <a:ext cx="8623290" cy="677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hr-HR" b="1" dirty="0">
                <a:latin typeface="Arial" pitchFamily="34" charset="0"/>
                <a:cs typeface="Arial" pitchFamily="34" charset="0"/>
              </a:rPr>
              <a:t>100 TISUĆA KUNA </a:t>
            </a:r>
            <a:r>
              <a:rPr lang="hr-HR" dirty="0">
                <a:latin typeface="Arial" pitchFamily="34" charset="0"/>
                <a:cs typeface="Arial" pitchFamily="34" charset="0"/>
              </a:rPr>
              <a:t>PLANIRA SE OSIGURATI ZA IZRADU PROJEKATA ZA REKONSTRUKCIJU CCA 500 METARA MARULIĆEVE ULICE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FB76DD-B128-496C-819B-9EDC53235A3B}"/>
              </a:ext>
            </a:extLst>
          </p:cNvPr>
          <p:cNvPicPr/>
          <p:nvPr/>
        </p:nvPicPr>
        <p:blipFill>
          <a:blip r:embed="rId4" cstate="print"/>
          <a:srcRect t="3521"/>
          <a:stretch>
            <a:fillRect/>
          </a:stretch>
        </p:blipFill>
        <p:spPr bwMode="auto">
          <a:xfrm>
            <a:off x="5220072" y="2780928"/>
            <a:ext cx="3600400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69AC15-6DC0-491C-8083-D6B62F8F36C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443" y="2780928"/>
            <a:ext cx="4783404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108222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/>
          </p:cNvSpPr>
          <p:nvPr/>
        </p:nvSpPr>
        <p:spPr bwMode="auto">
          <a:xfrm>
            <a:off x="285720" y="1228153"/>
            <a:ext cx="846140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800" b="1" dirty="0">
                <a:latin typeface="Arial" pitchFamily="34" charset="0"/>
                <a:ea typeface="+mj-ea"/>
                <a:cs typeface="Arial" pitchFamily="34" charset="0"/>
              </a:rPr>
              <a:t> JAVNO PARKIRALIŠTE MARDEGANIJEVA/PALISINA</a:t>
            </a: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8" name="Picture 7" descr="ba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102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4"/>
          <p:cNvSpPr txBox="1">
            <a:spLocks/>
          </p:cNvSpPr>
          <p:nvPr/>
        </p:nvSpPr>
        <p:spPr bwMode="auto">
          <a:xfrm>
            <a:off x="539552" y="1725486"/>
            <a:ext cx="8247290" cy="911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hr-HR" dirty="0">
                <a:latin typeface="Arial" pitchFamily="34" charset="0"/>
                <a:cs typeface="Arial" pitchFamily="34" charset="0"/>
              </a:rPr>
              <a:t>ZA DOVRŠETAK IZGRADNJE JAVNOG PARKIRALIŠTA NA NOVOJ VERUDI</a:t>
            </a:r>
          </a:p>
          <a:p>
            <a:pPr lvl="0" algn="ctr" eaLnBrk="0" hangingPunct="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hr-HR" dirty="0">
                <a:latin typeface="Arial" pitchFamily="34" charset="0"/>
                <a:cs typeface="Arial" pitchFamily="34" charset="0"/>
              </a:rPr>
              <a:t>UKUPNOG KAPACITETA 31 PARKIRNOG MJESTA</a:t>
            </a:r>
          </a:p>
          <a:p>
            <a:pPr lvl="0" algn="ctr" eaLnBrk="0" hangingPunct="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hr-HR" dirty="0">
                <a:latin typeface="Arial" pitchFamily="34" charset="0"/>
                <a:cs typeface="Arial" pitchFamily="34" charset="0"/>
              </a:rPr>
              <a:t>OSIGURAVA SE </a:t>
            </a:r>
            <a:r>
              <a:rPr lang="hr-HR" b="1" dirty="0">
                <a:latin typeface="Arial" pitchFamily="34" charset="0"/>
                <a:cs typeface="Arial" pitchFamily="34" charset="0"/>
              </a:rPr>
              <a:t>1,53 MILIJUNA  KUNA </a:t>
            </a:r>
            <a:endParaRPr kumimoji="0" lang="hr-HR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76C4B3-5264-43B0-8EF6-393482A2D8E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864333"/>
            <a:ext cx="4663197" cy="3129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A93107-163C-492C-8577-6A34B8188462}"/>
              </a:ext>
            </a:extLst>
          </p:cNvPr>
          <p:cNvPicPr/>
          <p:nvPr/>
        </p:nvPicPr>
        <p:blipFill>
          <a:blip r:embed="rId5" cstate="print"/>
          <a:srcRect l="2978" r="13629"/>
          <a:stretch>
            <a:fillRect/>
          </a:stretch>
        </p:blipFill>
        <p:spPr bwMode="auto">
          <a:xfrm>
            <a:off x="4860032" y="2852936"/>
            <a:ext cx="4032448" cy="3312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2093216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/>
          </p:cNvSpPr>
          <p:nvPr/>
        </p:nvSpPr>
        <p:spPr bwMode="auto">
          <a:xfrm>
            <a:off x="251520" y="1700808"/>
            <a:ext cx="846140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800" b="1" dirty="0">
                <a:latin typeface="Arial" pitchFamily="34" charset="0"/>
                <a:ea typeface="+mj-ea"/>
                <a:cs typeface="Arial" pitchFamily="34" charset="0"/>
              </a:rPr>
              <a:t>DJEČJE IGRALIŠTE U ZAHTILINOJ ULICI </a:t>
            </a: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8" name="Picture 7" descr="ba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102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4"/>
          <p:cNvSpPr txBox="1">
            <a:spLocks/>
          </p:cNvSpPr>
          <p:nvPr/>
        </p:nvSpPr>
        <p:spPr bwMode="auto">
          <a:xfrm>
            <a:off x="0" y="2132856"/>
            <a:ext cx="9144000" cy="82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hr-HR" dirty="0">
                <a:latin typeface="Arial" pitchFamily="34" charset="0"/>
                <a:cs typeface="Arial" pitchFamily="34" charset="0"/>
              </a:rPr>
              <a:t>NOVO DJEČJE IGRALIŠTE PLANIRA SE REALIZIRATI U ZAHTILINOJ ULICI NA VELOM VRHU ZA ŠTO SE OSIGURAVA </a:t>
            </a:r>
            <a:r>
              <a:rPr lang="hr-HR" b="1" dirty="0">
                <a:latin typeface="Arial" pitchFamily="34" charset="0"/>
                <a:cs typeface="Arial" pitchFamily="34" charset="0"/>
              </a:rPr>
              <a:t>1 MILIJUN KUNA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42FACF-7822-4452-ABE6-27A5C63B354B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780928"/>
            <a:ext cx="4176464" cy="3396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6BA8DD-71C9-42AC-9552-CA5FCA3232F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481" y="3128116"/>
            <a:ext cx="4545971" cy="2965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4"/>
          <p:cNvSpPr txBox="1">
            <a:spLocks/>
          </p:cNvSpPr>
          <p:nvPr/>
        </p:nvSpPr>
        <p:spPr bwMode="auto">
          <a:xfrm>
            <a:off x="0" y="1124745"/>
            <a:ext cx="9144000" cy="57606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1" algn="ctr" eaLnBrk="0" hangingPunct="0">
              <a:lnSpc>
                <a:spcPct val="90000"/>
              </a:lnSpc>
              <a:spcAft>
                <a:spcPct val="50000"/>
              </a:spcAft>
              <a:buClr>
                <a:srgbClr val="819810"/>
              </a:buClr>
            </a:pPr>
            <a:r>
              <a:rPr lang="hr-HR" sz="2000" b="1" dirty="0">
                <a:latin typeface="Arial" pitchFamily="34" charset="0"/>
                <a:cs typeface="Arial" pitchFamily="34" charset="0"/>
              </a:rPr>
              <a:t>JAVNE ZELENE POVRŠINE</a:t>
            </a:r>
            <a:endParaRPr lang="hr-HR" sz="2000" b="1" dirty="0"/>
          </a:p>
        </p:txBody>
      </p:sp>
    </p:spTree>
    <p:extLst>
      <p:ext uri="{BB962C8B-B14F-4D97-AF65-F5344CB8AC3E}">
        <p14:creationId xmlns:p14="http://schemas.microsoft.com/office/powerpoint/2010/main" val="72020514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23" name="Title 1"/>
          <p:cNvSpPr>
            <a:spLocks/>
          </p:cNvSpPr>
          <p:nvPr/>
        </p:nvSpPr>
        <p:spPr bwMode="auto">
          <a:xfrm>
            <a:off x="360363" y="2419350"/>
            <a:ext cx="8820150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hr-HR" sz="4000" b="1" dirty="0">
                <a:solidFill>
                  <a:srgbClr val="81981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 </a:t>
            </a:r>
            <a:endParaRPr lang="hr-HR" sz="4000" b="1" i="1" dirty="0">
              <a:solidFill>
                <a:srgbClr val="819810"/>
              </a:solidFill>
              <a:latin typeface="Calibri" pitchFamily="34" charset="0"/>
            </a:endParaRPr>
          </a:p>
        </p:txBody>
      </p:sp>
      <p:sp>
        <p:nvSpPr>
          <p:cNvPr id="7" name="Rectangle 4"/>
          <p:cNvSpPr txBox="1">
            <a:spLocks/>
          </p:cNvSpPr>
          <p:nvPr/>
        </p:nvSpPr>
        <p:spPr bwMode="auto">
          <a:xfrm>
            <a:off x="0" y="1196752"/>
            <a:ext cx="9144000" cy="885035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1" algn="ctr" eaLnBrk="0" hangingPunct="0">
              <a:lnSpc>
                <a:spcPct val="90000"/>
              </a:lnSpc>
              <a:spcAft>
                <a:spcPct val="50000"/>
              </a:spcAft>
              <a:buClr>
                <a:srgbClr val="819810"/>
              </a:buClr>
            </a:pPr>
            <a:r>
              <a:rPr lang="hr-H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JAVNA RASVJETA</a:t>
            </a:r>
            <a:endParaRPr lang="hr-HR" sz="2000" b="1" dirty="0">
              <a:solidFill>
                <a:schemeClr val="tx1"/>
              </a:solidFill>
            </a:endParaRPr>
          </a:p>
        </p:txBody>
      </p:sp>
      <p:pic>
        <p:nvPicPr>
          <p:cNvPr id="6" name="Picture 5" descr="ba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102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87F1B5-12ED-4B09-98DE-3DD8123E56A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9525" y="2276872"/>
            <a:ext cx="9144000" cy="4577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5072258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/>
          </p:cNvSpPr>
          <p:nvPr/>
        </p:nvSpPr>
        <p:spPr bwMode="auto">
          <a:xfrm>
            <a:off x="285720" y="1228153"/>
            <a:ext cx="846140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800" b="1" dirty="0">
                <a:latin typeface="Arial" pitchFamily="34" charset="0"/>
                <a:ea typeface="+mj-ea"/>
                <a:cs typeface="Arial" pitchFamily="34" charset="0"/>
              </a:rPr>
              <a:t> JAVNA RASVJETA U CARRARINOJ ULICI</a:t>
            </a: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8" name="Picture 7" descr="ba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102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4"/>
          <p:cNvSpPr txBox="1">
            <a:spLocks/>
          </p:cNvSpPr>
          <p:nvPr/>
        </p:nvSpPr>
        <p:spPr bwMode="auto">
          <a:xfrm>
            <a:off x="395536" y="1700808"/>
            <a:ext cx="856771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hr-HR" b="1" dirty="0">
                <a:latin typeface="Arial" pitchFamily="34" charset="0"/>
                <a:cs typeface="Arial" pitchFamily="34" charset="0"/>
              </a:rPr>
              <a:t>800 TISUĆA KUNA </a:t>
            </a:r>
            <a:r>
              <a:rPr lang="hr-HR" dirty="0">
                <a:latin typeface="Arial" pitchFamily="34" charset="0"/>
                <a:cs typeface="Arial" pitchFamily="34" charset="0"/>
              </a:rPr>
              <a:t>OSIGURAVA SE ZA REALIZACIJU JAVNE RASVJETE </a:t>
            </a:r>
          </a:p>
          <a:p>
            <a:pPr lvl="0" algn="ctr" eaLnBrk="0" hangingPunct="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hr-HR" dirty="0">
                <a:latin typeface="Arial" pitchFamily="34" charset="0"/>
                <a:cs typeface="Arial" pitchFamily="34" charset="0"/>
              </a:rPr>
              <a:t>KOJOM ĆE SE OSVIJETLITI I BEDEMI </a:t>
            </a:r>
          </a:p>
          <a:p>
            <a:pPr lvl="0" algn="ctr" eaLnBrk="0" hangingPunct="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hr-HR" dirty="0">
                <a:latin typeface="Arial" pitchFamily="34" charset="0"/>
                <a:cs typeface="Arial" pitchFamily="34" charset="0"/>
              </a:rPr>
              <a:t>ČIJA SE OBNOVA PROVODI U SKLOPU REALIZACIJE PROJEKTA ARHEOLOŠKOG MUZEJA</a:t>
            </a:r>
          </a:p>
          <a:p>
            <a:pPr marL="342900" lvl="0" indent="-342900" eaLnBrk="0" hangingPunct="0">
              <a:spcBef>
                <a:spcPct val="20000"/>
              </a:spcBef>
              <a:buClr>
                <a:schemeClr val="accent3"/>
              </a:buClr>
              <a:buFont typeface="Arial" charset="0"/>
              <a:buChar char="•"/>
              <a:defRPr/>
            </a:pPr>
            <a:endParaRPr kumimoji="0" lang="hr-H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3A9035-B6F2-48B9-BADA-AE68C815112A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2636912"/>
            <a:ext cx="3816424" cy="3519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6FFD54-4875-4DD0-A38D-E0A57739A6B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2652169"/>
            <a:ext cx="4427872" cy="3388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5763245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23" name="Title 1"/>
          <p:cNvSpPr>
            <a:spLocks/>
          </p:cNvSpPr>
          <p:nvPr/>
        </p:nvSpPr>
        <p:spPr bwMode="auto">
          <a:xfrm>
            <a:off x="360363" y="2419350"/>
            <a:ext cx="8820150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hr-HR" sz="4000" b="1" dirty="0">
                <a:solidFill>
                  <a:srgbClr val="81981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 </a:t>
            </a:r>
            <a:endParaRPr lang="hr-HR" sz="4000" b="1" i="1" dirty="0">
              <a:solidFill>
                <a:srgbClr val="819810"/>
              </a:solidFill>
              <a:latin typeface="Calibri" pitchFamily="34" charset="0"/>
            </a:endParaRPr>
          </a:p>
        </p:txBody>
      </p:sp>
      <p:sp>
        <p:nvSpPr>
          <p:cNvPr id="7" name="Rectangle 4"/>
          <p:cNvSpPr txBox="1">
            <a:spLocks/>
          </p:cNvSpPr>
          <p:nvPr/>
        </p:nvSpPr>
        <p:spPr bwMode="auto">
          <a:xfrm>
            <a:off x="-24755" y="1268761"/>
            <a:ext cx="9168755" cy="93610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1" algn="ctr" eaLnBrk="0" hangingPunct="0">
              <a:lnSpc>
                <a:spcPct val="90000"/>
              </a:lnSpc>
              <a:spcAft>
                <a:spcPct val="50000"/>
              </a:spcAft>
              <a:buClr>
                <a:srgbClr val="819810"/>
              </a:buClr>
            </a:pPr>
            <a:r>
              <a:rPr lang="hr-HR" sz="2000" b="1" dirty="0">
                <a:latin typeface="Arial" pitchFamily="34" charset="0"/>
                <a:cs typeface="Arial" pitchFamily="34" charset="0"/>
              </a:rPr>
              <a:t>JAVNE POVRŠINE NA KOJIMA NIJE DOPUŠTEN PROMET</a:t>
            </a:r>
          </a:p>
        </p:txBody>
      </p:sp>
      <p:pic>
        <p:nvPicPr>
          <p:cNvPr id="6" name="Picture 5" descr="ba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102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886F2D-C188-443A-BA05-D925D2E670E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437805"/>
            <a:ext cx="9144000" cy="4420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5067450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/>
          </p:cNvSpPr>
          <p:nvPr/>
        </p:nvSpPr>
        <p:spPr bwMode="auto">
          <a:xfrm>
            <a:off x="251520" y="1412776"/>
            <a:ext cx="5654431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800" b="1" dirty="0">
                <a:latin typeface="Arial" pitchFamily="34" charset="0"/>
                <a:ea typeface="+mj-ea"/>
                <a:cs typeface="Arial" pitchFamily="34" charset="0"/>
              </a:rPr>
              <a:t>KANDLEROVA ULICA</a:t>
            </a: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8" name="Picture 7" descr="ba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102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4"/>
          <p:cNvSpPr txBox="1">
            <a:spLocks/>
          </p:cNvSpPr>
          <p:nvPr/>
        </p:nvSpPr>
        <p:spPr bwMode="auto">
          <a:xfrm>
            <a:off x="232018" y="1831099"/>
            <a:ext cx="5328592" cy="1775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hr-HR" b="1" dirty="0">
                <a:latin typeface="Arial" pitchFamily="34" charset="0"/>
                <a:cs typeface="Arial" pitchFamily="34" charset="0"/>
              </a:rPr>
              <a:t>3,</a:t>
            </a:r>
            <a:r>
              <a:rPr lang="hr-HR" b="1" dirty="0" err="1">
                <a:latin typeface="Arial" pitchFamily="34" charset="0"/>
                <a:cs typeface="Arial" pitchFamily="34" charset="0"/>
              </a:rPr>
              <a:t>3</a:t>
            </a:r>
            <a:r>
              <a:rPr lang="hr-HR" b="1" dirty="0">
                <a:latin typeface="Arial" pitchFamily="34" charset="0"/>
                <a:cs typeface="Arial" pitchFamily="34" charset="0"/>
              </a:rPr>
              <a:t> MILIJUNA KUNA </a:t>
            </a:r>
            <a:r>
              <a:rPr lang="hr-HR" dirty="0">
                <a:latin typeface="Arial" pitchFamily="34" charset="0"/>
                <a:cs typeface="Arial" pitchFamily="34" charset="0"/>
              </a:rPr>
              <a:t>OSIGURAVA SE ZA AKTIVNOSTI</a:t>
            </a:r>
          </a:p>
          <a:p>
            <a:pPr lvl="0" algn="ctr" eaLnBrk="0" hangingPunct="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hr-HR" dirty="0">
                <a:latin typeface="Arial" pitchFamily="34" charset="0"/>
                <a:cs typeface="Arial" pitchFamily="34" charset="0"/>
              </a:rPr>
              <a:t>VEZANE UZ REKONSTRUKCIJU/UREĐENJE </a:t>
            </a:r>
          </a:p>
          <a:p>
            <a:pPr lvl="0" algn="ctr" eaLnBrk="0" hangingPunct="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hr-HR" dirty="0">
                <a:latin typeface="Arial" pitchFamily="34" charset="0"/>
                <a:cs typeface="Arial" pitchFamily="34" charset="0"/>
              </a:rPr>
              <a:t>KANDLEROVE ULICE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5B5F6C-EEB1-4C48-93ED-8A1F00072A84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196752"/>
            <a:ext cx="3691910" cy="2783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6BAF92-B9F8-4329-B9A7-C7092AE08876}"/>
              </a:ext>
            </a:extLst>
          </p:cNvPr>
          <p:cNvPicPr/>
          <p:nvPr/>
        </p:nvPicPr>
        <p:blipFill>
          <a:blip r:embed="rId5" cstate="print"/>
          <a:srcRect b="31095"/>
          <a:stretch>
            <a:fillRect/>
          </a:stretch>
        </p:blipFill>
        <p:spPr bwMode="auto">
          <a:xfrm>
            <a:off x="4530471" y="4075906"/>
            <a:ext cx="4381511" cy="2571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99AA1B-518E-4E0A-80F0-19D45BF61F4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9552" y="4075906"/>
            <a:ext cx="3836801" cy="2571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9237156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/>
          </p:cNvSpPr>
          <p:nvPr/>
        </p:nvSpPr>
        <p:spPr bwMode="auto">
          <a:xfrm>
            <a:off x="1" y="1196752"/>
            <a:ext cx="4499992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800" b="1" dirty="0">
                <a:latin typeface="Arial" pitchFamily="34" charset="0"/>
                <a:ea typeface="+mj-ea"/>
                <a:cs typeface="Arial" pitchFamily="34" charset="0"/>
              </a:rPr>
              <a:t> GIARDINI</a:t>
            </a: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8" name="Picture 7" descr="ba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102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4"/>
          <p:cNvSpPr txBox="1">
            <a:spLocks/>
          </p:cNvSpPr>
          <p:nvPr/>
        </p:nvSpPr>
        <p:spPr bwMode="auto">
          <a:xfrm>
            <a:off x="0" y="1628800"/>
            <a:ext cx="4499992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hr-HR" b="1" dirty="0">
                <a:latin typeface="Arial" pitchFamily="34" charset="0"/>
                <a:cs typeface="Arial" pitchFamily="34" charset="0"/>
              </a:rPr>
              <a:t>500 TISUĆA KUNA </a:t>
            </a:r>
            <a:r>
              <a:rPr lang="hr-HR" dirty="0">
                <a:latin typeface="Arial" pitchFamily="34" charset="0"/>
                <a:cs typeface="Arial" pitchFamily="34" charset="0"/>
              </a:rPr>
              <a:t>OSIGURAVA SE ZA AKTIVNOSTI </a:t>
            </a:r>
          </a:p>
          <a:p>
            <a:pPr lvl="0" algn="ctr" eaLnBrk="0" hangingPunct="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hr-HR" dirty="0">
                <a:latin typeface="Arial" pitchFamily="34" charset="0"/>
                <a:cs typeface="Arial" pitchFamily="34" charset="0"/>
              </a:rPr>
              <a:t>KOJE JE POTREBNO PROVESTI </a:t>
            </a:r>
          </a:p>
          <a:p>
            <a:pPr lvl="0" algn="ctr" eaLnBrk="0" hangingPunct="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hr-HR" dirty="0">
                <a:latin typeface="Arial" pitchFamily="34" charset="0"/>
                <a:cs typeface="Arial" pitchFamily="34" charset="0"/>
              </a:rPr>
              <a:t>U CILJU REALIZACIJE UREĐENJA GIARDINA </a:t>
            </a:r>
            <a:endParaRPr kumimoji="0" lang="hr-HR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013562-A711-4792-A509-4CEA553E6757}"/>
              </a:ext>
            </a:extLst>
          </p:cNvPr>
          <p:cNvPicPr/>
          <p:nvPr/>
        </p:nvPicPr>
        <p:blipFill>
          <a:blip r:embed="rId4" cstate="print"/>
          <a:srcRect t="5593"/>
          <a:stretch>
            <a:fillRect/>
          </a:stretch>
        </p:blipFill>
        <p:spPr bwMode="auto">
          <a:xfrm>
            <a:off x="0" y="2852936"/>
            <a:ext cx="4499992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B5A3B9-93D9-40D1-8C84-EFFC7D73BEDD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68"/>
          <a:stretch/>
        </p:blipFill>
        <p:spPr bwMode="auto">
          <a:xfrm>
            <a:off x="4516422" y="3689435"/>
            <a:ext cx="4627578" cy="3040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15C5B8-19D2-4A0D-B2D8-4ADBDCB0509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9992" y="1174697"/>
            <a:ext cx="4644008" cy="2442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0896284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/>
          </p:cNvSpPr>
          <p:nvPr/>
        </p:nvSpPr>
        <p:spPr bwMode="auto">
          <a:xfrm>
            <a:off x="0" y="1124744"/>
            <a:ext cx="4860032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800" b="1" dirty="0">
                <a:latin typeface="Arial" pitchFamily="34" charset="0"/>
                <a:ea typeface="+mj-ea"/>
                <a:cs typeface="Arial" pitchFamily="34" charset="0"/>
              </a:rPr>
              <a:t> DANTEOV TRG</a:t>
            </a: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8" name="Picture 7" descr="ba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102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4"/>
          <p:cNvSpPr txBox="1">
            <a:spLocks/>
          </p:cNvSpPr>
          <p:nvPr/>
        </p:nvSpPr>
        <p:spPr bwMode="auto">
          <a:xfrm>
            <a:off x="214282" y="1556792"/>
            <a:ext cx="4933782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hr-HR" sz="1600" b="1" dirty="0">
                <a:latin typeface="Arial" pitchFamily="34" charset="0"/>
                <a:cs typeface="Arial" pitchFamily="34" charset="0"/>
              </a:rPr>
              <a:t>450 TISUĆA KUNA </a:t>
            </a:r>
            <a:r>
              <a:rPr lang="hr-HR" sz="1600" dirty="0">
                <a:latin typeface="Arial" pitchFamily="34" charset="0"/>
                <a:cs typeface="Arial" pitchFamily="34" charset="0"/>
              </a:rPr>
              <a:t>OSIGURAVA SE ZA AKTIVNOSTI KOJE JE POTREBNO PROVESTI U CILJU REALIZACIJE UREĐENJA DANTEOVOG TRGA</a:t>
            </a:r>
            <a:endParaRPr lang="hr-HR" sz="16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EC97CC-6B2E-45B3-87CB-F5D62D182084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780928"/>
            <a:ext cx="4824536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93A240-3162-418F-BAD5-D04D8B7270CF}"/>
              </a:ext>
            </a:extLst>
          </p:cNvPr>
          <p:cNvPicPr/>
          <p:nvPr/>
        </p:nvPicPr>
        <p:blipFill rotWithShape="1">
          <a:blip r:embed="rId5" cstate="print"/>
          <a:srcRect t="3098"/>
          <a:stretch/>
        </p:blipFill>
        <p:spPr bwMode="auto">
          <a:xfrm>
            <a:off x="5148064" y="1196752"/>
            <a:ext cx="3791203" cy="2632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656992-F193-4AD1-91B3-95ABCD5F633B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3861048"/>
            <a:ext cx="3783682" cy="2733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3941386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23" name="Title 1"/>
          <p:cNvSpPr>
            <a:spLocks/>
          </p:cNvSpPr>
          <p:nvPr/>
        </p:nvSpPr>
        <p:spPr bwMode="auto">
          <a:xfrm>
            <a:off x="360363" y="2419350"/>
            <a:ext cx="8820150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hr-HR" sz="4000" b="1" dirty="0">
                <a:solidFill>
                  <a:srgbClr val="81981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 </a:t>
            </a:r>
            <a:endParaRPr lang="hr-HR" sz="4000" b="1" i="1" dirty="0">
              <a:solidFill>
                <a:srgbClr val="819810"/>
              </a:solidFill>
              <a:latin typeface="Calibri" pitchFamily="34" charset="0"/>
            </a:endParaRPr>
          </a:p>
        </p:txBody>
      </p:sp>
      <p:sp>
        <p:nvSpPr>
          <p:cNvPr id="7" name="Rectangle 4"/>
          <p:cNvSpPr txBox="1">
            <a:spLocks/>
          </p:cNvSpPr>
          <p:nvPr/>
        </p:nvSpPr>
        <p:spPr bwMode="auto">
          <a:xfrm>
            <a:off x="0" y="1196752"/>
            <a:ext cx="9144000" cy="79208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1" algn="ctr" eaLnBrk="0" hangingPunct="0">
              <a:lnSpc>
                <a:spcPct val="90000"/>
              </a:lnSpc>
              <a:spcAft>
                <a:spcPct val="50000"/>
              </a:spcAft>
              <a:buClr>
                <a:srgbClr val="819810"/>
              </a:buClr>
            </a:pPr>
            <a:r>
              <a:rPr lang="hr-HR" sz="2000" b="1" dirty="0">
                <a:latin typeface="Arial" pitchFamily="34" charset="0"/>
                <a:cs typeface="Arial" pitchFamily="34" charset="0"/>
              </a:rPr>
              <a:t>GROBLJA I KREMATORIJI NA GROBLJIMA</a:t>
            </a:r>
            <a:endParaRPr lang="hr-HR" sz="2000" b="1" dirty="0"/>
          </a:p>
        </p:txBody>
      </p:sp>
      <p:pic>
        <p:nvPicPr>
          <p:cNvPr id="6" name="Picture 5" descr="ba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102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D8BAD6-FF1B-48DA-83D9-41CED004817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132856"/>
            <a:ext cx="9144000" cy="4725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926948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23" name="Title 1"/>
          <p:cNvSpPr>
            <a:spLocks/>
          </p:cNvSpPr>
          <p:nvPr/>
        </p:nvSpPr>
        <p:spPr bwMode="auto">
          <a:xfrm>
            <a:off x="360363" y="2419350"/>
            <a:ext cx="8820150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hr-HR" sz="4000" b="1" dirty="0">
                <a:solidFill>
                  <a:srgbClr val="81981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 </a:t>
            </a:r>
            <a:endParaRPr lang="hr-HR" sz="4000" b="1" i="1" dirty="0">
              <a:solidFill>
                <a:srgbClr val="819810"/>
              </a:solidFill>
              <a:latin typeface="Calibri" pitchFamily="34" charset="0"/>
            </a:endParaRPr>
          </a:p>
        </p:txBody>
      </p:sp>
      <p:sp>
        <p:nvSpPr>
          <p:cNvPr id="7" name="Rectangle 4"/>
          <p:cNvSpPr txBox="1">
            <a:spLocks/>
          </p:cNvSpPr>
          <p:nvPr/>
        </p:nvSpPr>
        <p:spPr bwMode="auto">
          <a:xfrm>
            <a:off x="0" y="1196752"/>
            <a:ext cx="9144000" cy="14401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1" algn="ctr" eaLnBrk="0" hangingPunct="0">
              <a:lnSpc>
                <a:spcPct val="90000"/>
              </a:lnSpc>
              <a:spcAft>
                <a:spcPct val="50000"/>
              </a:spcAft>
              <a:buClr>
                <a:srgbClr val="819810"/>
              </a:buClr>
            </a:pPr>
            <a:endParaRPr lang="hr-HR" sz="2000" b="1" dirty="0">
              <a:latin typeface="Arial" pitchFamily="34" charset="0"/>
              <a:cs typeface="Arial" pitchFamily="34" charset="0"/>
            </a:endParaRPr>
          </a:p>
          <a:p>
            <a:pPr lvl="1" algn="ctr" eaLnBrk="0" hangingPunct="0">
              <a:lnSpc>
                <a:spcPct val="90000"/>
              </a:lnSpc>
              <a:spcAft>
                <a:spcPct val="50000"/>
              </a:spcAft>
              <a:buClr>
                <a:srgbClr val="819810"/>
              </a:buClr>
            </a:pPr>
            <a:r>
              <a:rPr lang="hr-HR" sz="2000" b="1" dirty="0">
                <a:latin typeface="Arial" pitchFamily="34" charset="0"/>
                <a:cs typeface="Arial" pitchFamily="34" charset="0"/>
              </a:rPr>
              <a:t>NERAZVRSTANE CESTE</a:t>
            </a:r>
          </a:p>
          <a:p>
            <a:pPr lvl="1" algn="ctr" eaLnBrk="0" hangingPunct="0">
              <a:lnSpc>
                <a:spcPct val="90000"/>
              </a:lnSpc>
              <a:spcAft>
                <a:spcPct val="50000"/>
              </a:spcAft>
              <a:buClr>
                <a:srgbClr val="819810"/>
              </a:buClr>
            </a:pPr>
            <a:r>
              <a:rPr lang="hr-HR" sz="1600" b="1" dirty="0"/>
              <a:t>31 MILIJUN KUNA </a:t>
            </a:r>
            <a:r>
              <a:rPr lang="hr-HR" sz="1600" dirty="0"/>
              <a:t>ZA IZGRADNJU I REKONSTRUKCIJU NERAZVRSTANIH CESTA </a:t>
            </a:r>
          </a:p>
          <a:p>
            <a:pPr lvl="1" algn="ctr" eaLnBrk="0" hangingPunct="0">
              <a:lnSpc>
                <a:spcPct val="90000"/>
              </a:lnSpc>
              <a:spcAft>
                <a:spcPct val="50000"/>
              </a:spcAft>
              <a:buClr>
                <a:srgbClr val="819810"/>
              </a:buClr>
            </a:pPr>
            <a:r>
              <a:rPr lang="hr-HR" sz="1600" dirty="0"/>
              <a:t>POVEĆANJE RAZINE SIGURNOSTI I PROMETNE PROTOČNOSTI</a:t>
            </a:r>
          </a:p>
          <a:p>
            <a:pPr lvl="1" algn="ctr" eaLnBrk="0" hangingPunct="0">
              <a:lnSpc>
                <a:spcPct val="90000"/>
              </a:lnSpc>
              <a:spcAft>
                <a:spcPct val="50000"/>
              </a:spcAft>
              <a:buClr>
                <a:srgbClr val="819810"/>
              </a:buClr>
            </a:pPr>
            <a:endParaRPr lang="hr-HR" sz="2000" b="1" dirty="0"/>
          </a:p>
        </p:txBody>
      </p:sp>
      <p:pic>
        <p:nvPicPr>
          <p:cNvPr id="6" name="Picture 5" descr="ba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102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E960A6-290F-4263-A2E7-00F014F79C4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t="14086"/>
          <a:stretch>
            <a:fillRect/>
          </a:stretch>
        </p:blipFill>
        <p:spPr>
          <a:xfrm>
            <a:off x="0" y="2708920"/>
            <a:ext cx="9144000" cy="4411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5668050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/>
          </p:cNvSpPr>
          <p:nvPr/>
        </p:nvSpPr>
        <p:spPr bwMode="auto">
          <a:xfrm>
            <a:off x="285720" y="1228153"/>
            <a:ext cx="846140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800" b="1" dirty="0"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8" name="Picture 7" descr="ba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102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4"/>
          <p:cNvSpPr txBox="1">
            <a:spLocks/>
          </p:cNvSpPr>
          <p:nvPr/>
        </p:nvSpPr>
        <p:spPr bwMode="auto">
          <a:xfrm>
            <a:off x="0" y="1340768"/>
            <a:ext cx="9144000" cy="832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hr-HR" dirty="0">
                <a:latin typeface="Arial" pitchFamily="34" charset="0"/>
                <a:cs typeface="Arial" pitchFamily="34" charset="0"/>
              </a:rPr>
              <a:t>ZA DOVRŠETAK IZGRADNJE PROŠIRENJA GROBLJA U </a:t>
            </a:r>
            <a:r>
              <a:rPr lang="hr-HR" b="1" dirty="0">
                <a:latin typeface="Arial" pitchFamily="34" charset="0"/>
                <a:cs typeface="Arial" pitchFamily="34" charset="0"/>
              </a:rPr>
              <a:t>ŠTINJANU </a:t>
            </a:r>
            <a:r>
              <a:rPr lang="hr-HR" dirty="0">
                <a:latin typeface="Arial" pitchFamily="34" charset="0"/>
                <a:cs typeface="Arial" pitchFamily="34" charset="0"/>
              </a:rPr>
              <a:t>OSIGURAVA SE </a:t>
            </a:r>
            <a:r>
              <a:rPr lang="hr-HR" b="1" dirty="0">
                <a:latin typeface="Arial" pitchFamily="34" charset="0"/>
                <a:cs typeface="Arial" pitchFamily="34" charset="0"/>
              </a:rPr>
              <a:t>1,95 MILIJUNA KUNA</a:t>
            </a:r>
          </a:p>
          <a:p>
            <a:pPr lvl="0" algn="ctr" eaLnBrk="0" hangingPunct="0">
              <a:spcBef>
                <a:spcPct val="20000"/>
              </a:spcBef>
              <a:buClr>
                <a:schemeClr val="accent3"/>
              </a:buClr>
              <a:defRPr/>
            </a:pPr>
            <a:endParaRPr lang="hr-HR" b="1" dirty="0">
              <a:latin typeface="Arial" pitchFamily="34" charset="0"/>
              <a:cs typeface="Arial" pitchFamily="34" charset="0"/>
            </a:endParaRPr>
          </a:p>
          <a:p>
            <a:pPr lvl="0" algn="ctr" eaLnBrk="0" hangingPunct="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hr-HR" b="1" dirty="0">
                <a:latin typeface="Arial" pitchFamily="34" charset="0"/>
                <a:cs typeface="Arial" pitchFamily="34" charset="0"/>
              </a:rPr>
              <a:t>500 TISUĆA </a:t>
            </a:r>
            <a:r>
              <a:rPr lang="hr-HR" dirty="0">
                <a:latin typeface="Arial" pitchFamily="34" charset="0"/>
                <a:cs typeface="Arial" pitchFamily="34" charset="0"/>
              </a:rPr>
              <a:t>KUNA OSIGURAVA SE ZA IZGRADNJU OBJEKATA ZA UKOP NA </a:t>
            </a:r>
            <a:r>
              <a:rPr lang="hr-HR" b="1" dirty="0">
                <a:latin typeface="Arial" pitchFamily="34" charset="0"/>
                <a:cs typeface="Arial" pitchFamily="34" charset="0"/>
              </a:rPr>
              <a:t>GRADSKOM GROBLJU PULA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AB222A-BDBF-4056-8D74-F5AA415C7D8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b="17768"/>
          <a:stretch>
            <a:fillRect/>
          </a:stretch>
        </p:blipFill>
        <p:spPr>
          <a:xfrm>
            <a:off x="38603" y="2564904"/>
            <a:ext cx="3775253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773A03-A6B2-4917-A488-57DCD107795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95936" y="2564904"/>
            <a:ext cx="5027120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4215080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23" name="Title 1"/>
          <p:cNvSpPr>
            <a:spLocks/>
          </p:cNvSpPr>
          <p:nvPr/>
        </p:nvSpPr>
        <p:spPr bwMode="auto">
          <a:xfrm>
            <a:off x="360363" y="2419350"/>
            <a:ext cx="8820150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hr-HR" sz="4000" b="1" dirty="0">
                <a:solidFill>
                  <a:srgbClr val="81981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 </a:t>
            </a:r>
            <a:endParaRPr lang="hr-HR" sz="4000" b="1" i="1" dirty="0">
              <a:solidFill>
                <a:srgbClr val="819810"/>
              </a:solidFill>
              <a:latin typeface="Calibri" pitchFamily="34" charset="0"/>
            </a:endParaRPr>
          </a:p>
        </p:txBody>
      </p:sp>
      <p:sp>
        <p:nvSpPr>
          <p:cNvPr id="7" name="Rectangle 4"/>
          <p:cNvSpPr txBox="1">
            <a:spLocks/>
          </p:cNvSpPr>
          <p:nvPr/>
        </p:nvSpPr>
        <p:spPr bwMode="auto">
          <a:xfrm>
            <a:off x="0" y="1196753"/>
            <a:ext cx="9144000" cy="76195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1" algn="ctr" eaLnBrk="0" hangingPunct="0">
              <a:lnSpc>
                <a:spcPct val="90000"/>
              </a:lnSpc>
              <a:spcAft>
                <a:spcPct val="50000"/>
              </a:spcAft>
              <a:buClr>
                <a:srgbClr val="819810"/>
              </a:buClr>
            </a:pPr>
            <a:r>
              <a:rPr lang="hr-HR" sz="2000" b="1" dirty="0">
                <a:latin typeface="Arial" pitchFamily="34" charset="0"/>
                <a:cs typeface="Arial" pitchFamily="34" charset="0"/>
              </a:rPr>
              <a:t>GRAĐEVINE NAMIJENJENE OBAVLJANJU JAVNOG PRIJEVOZA</a:t>
            </a:r>
            <a:endParaRPr lang="hr-HR" sz="2000" b="1" dirty="0"/>
          </a:p>
        </p:txBody>
      </p:sp>
      <p:pic>
        <p:nvPicPr>
          <p:cNvPr id="6" name="Picture 5" descr="ba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102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ED7DF7-4AC6-4FC7-87E8-61C914C6EE2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060848"/>
            <a:ext cx="9144000" cy="4797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9727427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 txBox="1">
            <a:spLocks noGrp="1"/>
          </p:cNvSpPr>
          <p:nvPr>
            <p:ph idx="1"/>
          </p:nvPr>
        </p:nvSpPr>
        <p:spPr bwMode="auto">
          <a:xfrm>
            <a:off x="4788024" y="1844824"/>
            <a:ext cx="424847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0" indent="0" algn="just">
              <a:buClr>
                <a:schemeClr val="accent3"/>
              </a:buClr>
              <a:buNone/>
              <a:defRPr/>
            </a:pPr>
            <a:r>
              <a:rPr lang="hr-HR" sz="1400" b="1" baseline="0" dirty="0">
                <a:latin typeface="Arial" pitchFamily="34" charset="0"/>
                <a:cs typeface="Arial" pitchFamily="34" charset="0"/>
              </a:rPr>
              <a:t>1,5 MILIJUN KUNA</a:t>
            </a:r>
            <a:r>
              <a:rPr lang="hr-HR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hr-HR" sz="1400" dirty="0">
                <a:latin typeface="Arial" pitchFamily="34" charset="0"/>
                <a:cs typeface="Arial" pitchFamily="34" charset="0"/>
              </a:rPr>
              <a:t>OSIGURAVA SE </a:t>
            </a:r>
          </a:p>
          <a:p>
            <a:pPr marL="0" lvl="0" indent="0" algn="just">
              <a:buClr>
                <a:schemeClr val="accent3"/>
              </a:buClr>
              <a:buNone/>
              <a:defRPr/>
            </a:pPr>
            <a:r>
              <a:rPr lang="hr-HR" sz="1400" dirty="0">
                <a:latin typeface="Arial" pitchFamily="34" charset="0"/>
                <a:cs typeface="Arial" pitchFamily="34" charset="0"/>
              </a:rPr>
              <a:t>ZA UREĐENJE SERVISNE RADIONICE TE</a:t>
            </a:r>
          </a:p>
          <a:p>
            <a:pPr marL="0" lvl="0" indent="0" algn="just">
              <a:buClr>
                <a:schemeClr val="accent3"/>
              </a:buClr>
              <a:buNone/>
              <a:defRPr/>
            </a:pPr>
            <a:r>
              <a:rPr lang="hr-HR" sz="1400" dirty="0">
                <a:latin typeface="Arial" pitchFamily="34" charset="0"/>
                <a:cs typeface="Arial" pitchFamily="34" charset="0"/>
              </a:rPr>
              <a:t>PRIPREMNE AKTIVNOSTI VEZANE UZ</a:t>
            </a:r>
          </a:p>
          <a:p>
            <a:pPr marL="0" lvl="0" indent="0" algn="just">
              <a:buClr>
                <a:schemeClr val="accent3"/>
              </a:buClr>
              <a:buNone/>
              <a:defRPr/>
            </a:pPr>
            <a:r>
              <a:rPr lang="hr-HR" sz="1400" dirty="0">
                <a:latin typeface="Arial" pitchFamily="34" charset="0"/>
                <a:cs typeface="Arial" pitchFamily="34" charset="0"/>
              </a:rPr>
              <a:t>IZGRADNJU GARAŽE/NADSTREŠNICE</a:t>
            </a:r>
          </a:p>
          <a:p>
            <a:pPr marL="0" lvl="0" indent="0" algn="just">
              <a:buClr>
                <a:schemeClr val="accent3"/>
              </a:buClr>
              <a:buNone/>
              <a:defRPr/>
            </a:pPr>
            <a:r>
              <a:rPr lang="hr-HR" sz="1400" dirty="0">
                <a:latin typeface="Arial" pitchFamily="34" charset="0"/>
                <a:cs typeface="Arial" pitchFamily="34" charset="0"/>
              </a:rPr>
              <a:t>ZA POTREBE AUTOBUSA PULAPROMETA</a:t>
            </a:r>
          </a:p>
        </p:txBody>
      </p:sp>
      <p:sp>
        <p:nvSpPr>
          <p:cNvPr id="9" name="Rectangle 3"/>
          <p:cNvSpPr txBox="1">
            <a:spLocks/>
          </p:cNvSpPr>
          <p:nvPr/>
        </p:nvSpPr>
        <p:spPr bwMode="auto">
          <a:xfrm>
            <a:off x="0" y="1357298"/>
            <a:ext cx="91440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UREĐENJE</a:t>
            </a:r>
            <a:r>
              <a:rPr kumimoji="0" lang="hr-HR" sz="1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SERVISNE RADIONICE I GARAŽE</a:t>
            </a: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0" name="Picture 9" descr="ba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102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(foto: Duško Marušić/PIXSELL)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844824"/>
            <a:ext cx="4143404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C:\Users\mmosnja\AppData\Local\Microsoft\Windows\Temporary Internet Files\Content.Word\New Picture.bmp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581128"/>
            <a:ext cx="4143404" cy="2013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26ACEE-3E68-4141-9CFD-A561950132EE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3284984"/>
            <a:ext cx="3744416" cy="3300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3494549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 txBox="1">
            <a:spLocks/>
          </p:cNvSpPr>
          <p:nvPr/>
        </p:nvSpPr>
        <p:spPr bwMode="auto">
          <a:xfrm>
            <a:off x="0" y="2852936"/>
            <a:ext cx="914400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Tx/>
              <a:buBlip>
                <a:blip r:embed="rId3"/>
              </a:buBlip>
              <a:tabLst/>
              <a:defRPr/>
            </a:pPr>
            <a:r>
              <a:rPr kumimoji="0" lang="hr-HR" sz="1600" b="1" i="0" u="none" strike="noStrike" kern="1200" normalizeH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NERAZVRSTANE CESTE </a:t>
            </a:r>
            <a:r>
              <a:rPr kumimoji="0" lang="hr-HR" sz="1600" b="1" i="0" u="none" strike="noStrike" kern="1200" normalizeH="0" noProof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– 31.070.000,00 kuna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Tx/>
              <a:buBlip>
                <a:blip r:embed="rId3"/>
              </a:buBlip>
              <a:tabLst/>
              <a:defRPr/>
            </a:pPr>
            <a:r>
              <a:rPr lang="hr-HR" sz="1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JAVNE POVRŠINE NA KOJIMA NIJE DOPUŠTEN PROMET </a:t>
            </a:r>
            <a:r>
              <a:rPr lang="hr-HR" sz="1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4.250.000,00 kuna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Tx/>
              <a:buBlip>
                <a:blip r:embed="rId3"/>
              </a:buBlip>
              <a:tabLst/>
              <a:defRPr/>
            </a:pPr>
            <a:r>
              <a:rPr kumimoji="0" lang="hr-HR" sz="1600" b="1" i="0" u="none" strike="noStrike" kern="1200" normalizeH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JAVNA PARKIRALIŠTA </a:t>
            </a:r>
            <a:r>
              <a:rPr kumimoji="0" lang="hr-HR" sz="1600" b="1" i="0" u="none" strike="noStrike" kern="1200" normalizeH="0" noProof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– 1.530.000,00 kuna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Tx/>
              <a:buBlip>
                <a:blip r:embed="rId3"/>
              </a:buBlip>
              <a:tabLst/>
              <a:defRPr/>
            </a:pPr>
            <a:r>
              <a:rPr lang="hr-HR" sz="1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JAVNE ZELENE POVRŠINE </a:t>
            </a:r>
            <a:r>
              <a:rPr lang="hr-HR" sz="1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1.000.000,00 kuna</a:t>
            </a:r>
            <a:endParaRPr kumimoji="0" lang="hr-HR" sz="1600" b="1" i="0" u="none" strike="noStrike" kern="1200" normalizeH="0" noProof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Tx/>
              <a:buBlip>
                <a:blip r:embed="rId3"/>
              </a:buBlip>
              <a:tabLst/>
              <a:defRPr/>
            </a:pPr>
            <a:r>
              <a:rPr lang="hr-HR" sz="1600" b="1" baseline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JAVNA RASVJETA </a:t>
            </a:r>
            <a:r>
              <a:rPr lang="hr-HR" sz="1600" b="1" baseline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800.000,00 kuna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Tx/>
              <a:buBlip>
                <a:blip r:embed="rId3"/>
              </a:buBlip>
              <a:tabLst/>
              <a:defRPr/>
            </a:pPr>
            <a:r>
              <a:rPr kumimoji="0" lang="hr-HR" sz="1600" b="1" i="0" u="none" strike="noStrike" kern="1200" normalizeH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GROBLJA I KREMATORIJ NA GROBLJIMA  </a:t>
            </a:r>
            <a:r>
              <a:rPr kumimoji="0" lang="hr-HR" sz="1600" b="1" i="0" u="none" strike="noStrike" kern="1200" normalizeH="0" noProof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– 2.450.000,00 kuna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Tx/>
              <a:buBlip>
                <a:blip r:embed="rId3"/>
              </a:buBlip>
              <a:tabLst/>
              <a:defRPr/>
            </a:pPr>
            <a:r>
              <a:rPr lang="hr-HR" sz="1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GRAĐEVINE NAMIJENJENE OBAVLJANJU JAVNOG PRIJEVOZA</a:t>
            </a:r>
            <a:r>
              <a:rPr lang="hr-HR" sz="1600" b="1" baseline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hr-HR" sz="1600" b="1" baseline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1.500.000,00 kuna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Tx/>
              <a:buBlip>
                <a:blip r:embed="rId3"/>
              </a:buBlip>
              <a:tabLst/>
              <a:defRPr/>
            </a:pPr>
            <a:endParaRPr kumimoji="0" lang="hr-HR" sz="1600" b="1" i="0" u="none" strike="noStrike" kern="120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Content Placeholder 8"/>
          <p:cNvSpPr txBox="1">
            <a:spLocks/>
          </p:cNvSpPr>
          <p:nvPr/>
        </p:nvSpPr>
        <p:spPr bwMode="auto">
          <a:xfrm>
            <a:off x="0" y="1285860"/>
            <a:ext cx="9144000" cy="112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lvl="1" indent="-285750" algn="ctr" eaLnBrk="0" hangingPunct="0">
              <a:spcBef>
                <a:spcPct val="20000"/>
              </a:spcBef>
              <a:defRPr/>
            </a:pPr>
            <a:r>
              <a:rPr kumimoji="0" lang="hr-HR" sz="3200" b="1" i="0" u="none" strike="noStrike" kern="120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REKAPITULACIJA</a:t>
            </a:r>
          </a:p>
          <a:p>
            <a:pPr marL="0" lvl="1" algn="ctr" eaLnBrk="0" hangingPunct="0">
              <a:spcBef>
                <a:spcPct val="20000"/>
              </a:spcBef>
              <a:defRPr/>
            </a:pPr>
            <a:r>
              <a:rPr lang="hr-HR" sz="1600" dirty="0">
                <a:latin typeface="Arial" pitchFamily="34" charset="0"/>
                <a:cs typeface="Arial" pitchFamily="34" charset="0"/>
              </a:rPr>
              <a:t>UKUPNA SREDSTVA </a:t>
            </a:r>
            <a:r>
              <a:rPr lang="hr-HR" sz="1600">
                <a:latin typeface="Arial" pitchFamily="34" charset="0"/>
                <a:cs typeface="Arial" pitchFamily="34" charset="0"/>
              </a:rPr>
              <a:t>ZA REALIZACIJU PLANIRANE KOMUNALNE INFRASTRUKTURE UTVRĐUJU </a:t>
            </a:r>
            <a:r>
              <a:rPr lang="hr-HR" sz="1600" dirty="0">
                <a:latin typeface="Arial" pitchFamily="34" charset="0"/>
                <a:cs typeface="Arial" pitchFamily="34" charset="0"/>
              </a:rPr>
              <a:t>SE U IZNOSU OD </a:t>
            </a:r>
            <a:r>
              <a:rPr lang="hr-HR" sz="1600" b="1" dirty="0">
                <a:latin typeface="Arial" pitchFamily="34" charset="0"/>
                <a:cs typeface="Arial" pitchFamily="34" charset="0"/>
              </a:rPr>
              <a:t>42.600.000,00 KUNA:</a:t>
            </a:r>
          </a:p>
        </p:txBody>
      </p:sp>
      <p:pic>
        <p:nvPicPr>
          <p:cNvPr id="5" name="Picture 4" descr="ban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1102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1019059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23" name="Title 1"/>
          <p:cNvSpPr>
            <a:spLocks/>
          </p:cNvSpPr>
          <p:nvPr/>
        </p:nvSpPr>
        <p:spPr bwMode="auto">
          <a:xfrm>
            <a:off x="360363" y="2419350"/>
            <a:ext cx="8820150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hr-HR" sz="4000" b="1" dirty="0">
                <a:solidFill>
                  <a:srgbClr val="81981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 </a:t>
            </a:r>
            <a:endParaRPr lang="hr-HR" sz="4000" b="1" i="1" dirty="0">
              <a:solidFill>
                <a:srgbClr val="819810"/>
              </a:solidFill>
              <a:latin typeface="Calibri" pitchFamily="34" charset="0"/>
            </a:endParaRPr>
          </a:p>
        </p:txBody>
      </p:sp>
      <p:sp>
        <p:nvSpPr>
          <p:cNvPr id="7" name="Rectangle 4"/>
          <p:cNvSpPr txBox="1">
            <a:spLocks/>
          </p:cNvSpPr>
          <p:nvPr/>
        </p:nvSpPr>
        <p:spPr bwMode="auto">
          <a:xfrm>
            <a:off x="23242" y="1268761"/>
            <a:ext cx="8536017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1" algn="ctr" eaLnBrk="0" hangingPunct="0">
              <a:lnSpc>
                <a:spcPct val="90000"/>
              </a:lnSpc>
              <a:spcAft>
                <a:spcPct val="50000"/>
              </a:spcAft>
              <a:buClr>
                <a:srgbClr val="819810"/>
              </a:buClr>
            </a:pPr>
            <a:r>
              <a:rPr lang="hr-HR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SUSTAV GOSPODARENJA KOMUNALNIM OTPADOM</a:t>
            </a:r>
            <a:endParaRPr lang="hr-HR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5" descr="ba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102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2ED0AA-11FE-4571-9E77-14D0BC2A9DC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319" y="1772816"/>
            <a:ext cx="9144000" cy="5085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3870212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/>
          </p:cNvSpPr>
          <p:nvPr/>
        </p:nvSpPr>
        <p:spPr bwMode="auto">
          <a:xfrm>
            <a:off x="285720" y="1228153"/>
            <a:ext cx="846140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800" b="1" dirty="0"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8" name="Picture 7" descr="ba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102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4"/>
          <p:cNvSpPr txBox="1">
            <a:spLocks/>
          </p:cNvSpPr>
          <p:nvPr/>
        </p:nvSpPr>
        <p:spPr bwMode="auto">
          <a:xfrm>
            <a:off x="0" y="1268760"/>
            <a:ext cx="9144000" cy="201622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20000"/>
              </a:spcBef>
              <a:buClr>
                <a:schemeClr val="accent3"/>
              </a:buClr>
              <a:defRPr/>
            </a:pPr>
            <a:endParaRPr kumimoji="0" lang="hr-H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>
              <a:spcBef>
                <a:spcPct val="20000"/>
              </a:spcBef>
              <a:buClr>
                <a:schemeClr val="accent3"/>
              </a:buClr>
              <a:defRPr/>
            </a:pP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>
              <a:spcBef>
                <a:spcPct val="20000"/>
              </a:spcBef>
              <a:buClr>
                <a:schemeClr val="accent3"/>
              </a:buClr>
              <a:defRPr/>
            </a:pP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>
              <a:spcBef>
                <a:spcPct val="20000"/>
              </a:spcBef>
              <a:buClr>
                <a:schemeClr val="accent3"/>
              </a:buClr>
              <a:defRPr/>
            </a:pP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spcBef>
                <a:spcPct val="20000"/>
              </a:spcBef>
              <a:buClr>
                <a:schemeClr val="accent3"/>
              </a:buClr>
              <a:defRPr/>
            </a:pPr>
            <a:endParaRPr lang="hr-H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hr-H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DODAJMO JOŠ DA SE OVIM PROGRAMOM PLANIRA </a:t>
            </a:r>
            <a:r>
              <a:rPr lang="hr-H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IZNOS OD </a:t>
            </a:r>
            <a:r>
              <a:rPr lang="hr-H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32,95</a:t>
            </a:r>
            <a:r>
              <a:rPr lang="hr-H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MILIJUNA KUNA </a:t>
            </a:r>
          </a:p>
          <a:p>
            <a:pPr algn="ctr" eaLnBrk="0" hangingPunct="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hr-H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 UNAPRJEĐENJE SUSTAVA GOSPODARENJA KOMUNALNIM OTPADOM </a:t>
            </a:r>
          </a:p>
          <a:p>
            <a:pPr algn="ctr" eaLnBrk="0" hangingPunct="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hr-H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SVE PLANIRANE AKTIVNOSTI FINANCIRATI ĆE SE </a:t>
            </a:r>
            <a:r>
              <a:rPr lang="hr-H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 SREDSTVA POMOĆI FONDA ZA ZAŠTITU OKOLIŠA I ENERGETSKU UČINKOVITOST,  DRŽAVNOG PRORAČUNA TE PRORAČUNA GRADA PULE.</a:t>
            </a:r>
          </a:p>
          <a:p>
            <a:pPr algn="ctr" eaLnBrk="0" hangingPunct="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hr-H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SAMO NA SANACIJU ZATVORENOG ODLAGALIŠTA OTPADA ODNOSI SE </a:t>
            </a:r>
            <a:r>
              <a:rPr lang="hr-H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MILIJUNA KUNA</a:t>
            </a:r>
          </a:p>
          <a:p>
            <a:pPr algn="ctr" eaLnBrk="0" hangingPunct="0">
              <a:spcBef>
                <a:spcPct val="20000"/>
              </a:spcBef>
              <a:buClr>
                <a:schemeClr val="accent3"/>
              </a:buClr>
              <a:defRPr/>
            </a:pPr>
            <a:endParaRPr lang="hr-HR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eaLnBrk="0" hangingPunct="0">
              <a:spcBef>
                <a:spcPct val="20000"/>
              </a:spcBef>
              <a:buClr>
                <a:schemeClr val="accent3"/>
              </a:buClr>
              <a:defRPr/>
            </a:pPr>
            <a:endParaRPr kumimoji="0" lang="hr-H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 eaLnBrk="0" hangingPunct="0">
              <a:spcBef>
                <a:spcPct val="20000"/>
              </a:spcBef>
              <a:buClr>
                <a:schemeClr val="accent3"/>
              </a:buClr>
              <a:buFont typeface="Arial" charset="0"/>
              <a:buChar char="•"/>
              <a:defRPr/>
            </a:pPr>
            <a:endParaRPr kumimoji="0" lang="hr-H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lvl="0" indent="-285750" algn="just" eaLnBrk="0" hangingPunct="0"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/>
            </a:pPr>
            <a:endParaRPr kumimoji="0" lang="hr-H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 algn="just" eaLnBrk="0" hangingPunct="0">
              <a:spcBef>
                <a:spcPct val="20000"/>
              </a:spcBef>
              <a:buClr>
                <a:schemeClr val="accent3"/>
              </a:buClr>
              <a:defRPr/>
            </a:pPr>
            <a:endParaRPr kumimoji="0" lang="hr-H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/>
          <p:cNvPicPr/>
          <p:nvPr/>
        </p:nvPicPr>
        <p:blipFill>
          <a:blip r:embed="rId4" cstate="print"/>
          <a:srcRect l="6897" r="5747"/>
          <a:stretch>
            <a:fillRect/>
          </a:stretch>
        </p:blipFill>
        <p:spPr bwMode="auto">
          <a:xfrm>
            <a:off x="1907704" y="3342432"/>
            <a:ext cx="5472608" cy="3515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4245561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Grbzde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7097" y="1119538"/>
            <a:ext cx="4413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8" name="Title 1"/>
          <p:cNvSpPr>
            <a:spLocks/>
          </p:cNvSpPr>
          <p:nvPr/>
        </p:nvSpPr>
        <p:spPr bwMode="auto">
          <a:xfrm>
            <a:off x="218347" y="1484784"/>
            <a:ext cx="882015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hr-HR" sz="4000" b="1" dirty="0">
                <a:solidFill>
                  <a:srgbClr val="81981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HVALA NA PAŽNJI</a:t>
            </a:r>
            <a:endParaRPr lang="hr-HR" sz="4000" b="1" i="1" dirty="0">
              <a:solidFill>
                <a:srgbClr val="819810"/>
              </a:solidFill>
              <a:latin typeface="Calibri" pitchFamily="34" charset="0"/>
            </a:endParaRPr>
          </a:p>
        </p:txBody>
      </p:sp>
      <p:pic>
        <p:nvPicPr>
          <p:cNvPr id="6" name="Picture 5" descr="ban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11021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3DB607-FCEB-4F34-9A8D-42E33835CD8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t="13054"/>
          <a:stretch>
            <a:fillRect/>
          </a:stretch>
        </p:blipFill>
        <p:spPr>
          <a:xfrm>
            <a:off x="0" y="2348880"/>
            <a:ext cx="9144000" cy="4344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080225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Rectangle 3"/>
          <p:cNvSpPr>
            <a:spLocks noGrp="1"/>
          </p:cNvSpPr>
          <p:nvPr>
            <p:ph type="title"/>
          </p:nvPr>
        </p:nvSpPr>
        <p:spPr>
          <a:xfrm>
            <a:off x="428596" y="1214422"/>
            <a:ext cx="8461405" cy="360362"/>
          </a:xfrm>
        </p:spPr>
        <p:txBody>
          <a:bodyPr/>
          <a:lstStyle/>
          <a:p>
            <a:pPr>
              <a:defRPr/>
            </a:pPr>
            <a:r>
              <a:rPr lang="hr-HR" sz="1800" b="1" dirty="0">
                <a:latin typeface="Arial" pitchFamily="34" charset="0"/>
                <a:cs typeface="Arial" pitchFamily="34" charset="0"/>
              </a:rPr>
              <a:t>KRUŽNI TOK NA RASKRIŽJU VOLTIĆEVE I RIZZIJEVE ULICE </a:t>
            </a:r>
          </a:p>
        </p:txBody>
      </p:sp>
      <p:sp>
        <p:nvSpPr>
          <p:cNvPr id="7172" name="Rectangle 4"/>
          <p:cNvSpPr>
            <a:spLocks noGrp="1"/>
          </p:cNvSpPr>
          <p:nvPr>
            <p:ph type="body" idx="1"/>
          </p:nvPr>
        </p:nvSpPr>
        <p:spPr>
          <a:xfrm>
            <a:off x="179512" y="1714489"/>
            <a:ext cx="8750206" cy="1138447"/>
          </a:xfrm>
        </p:spPr>
        <p:txBody>
          <a:bodyPr/>
          <a:lstStyle/>
          <a:p>
            <a:pPr marL="0" indent="0" algn="ctr">
              <a:buClr>
                <a:schemeClr val="accent3"/>
              </a:buClr>
              <a:buNone/>
            </a:pPr>
            <a:r>
              <a:rPr lang="hr-HR" sz="1400" dirty="0">
                <a:latin typeface="Arial" pitchFamily="34" charset="0"/>
                <a:cs typeface="Arial" pitchFamily="34" charset="0"/>
              </a:rPr>
              <a:t>U TIJEKU SU RADOVI IZGRADNJE KRUŽNOG TOKA S PRIPADAJUĆIM DIONICAMA PROMETNICA </a:t>
            </a:r>
          </a:p>
          <a:p>
            <a:pPr marL="0" indent="0" algn="ctr">
              <a:buClr>
                <a:schemeClr val="accent3"/>
              </a:buClr>
              <a:buNone/>
            </a:pPr>
            <a:r>
              <a:rPr lang="hr-HR" sz="1400" dirty="0">
                <a:latin typeface="Arial" pitchFamily="34" charset="0"/>
                <a:cs typeface="Arial" pitchFamily="34" charset="0"/>
              </a:rPr>
              <a:t>U DUŽINI OD 260 METARA  TE DVA AUTOBUSNA UGIBALIŠTA</a:t>
            </a:r>
          </a:p>
          <a:p>
            <a:pPr marL="0" indent="0" algn="ctr">
              <a:buClr>
                <a:schemeClr val="accent3"/>
              </a:buClr>
              <a:buNone/>
            </a:pPr>
            <a:r>
              <a:rPr lang="hr-HR" sz="1400" dirty="0">
                <a:latin typeface="Arial" pitchFamily="34" charset="0"/>
                <a:cs typeface="Arial" pitchFamily="34" charset="0"/>
              </a:rPr>
              <a:t>ZA DOVRŠENJE PLANIRANIH RADOVA OSIGURAVA SE </a:t>
            </a:r>
            <a:r>
              <a:rPr lang="hr-HR" sz="1400" b="1" dirty="0">
                <a:latin typeface="Arial" pitchFamily="34" charset="0"/>
                <a:cs typeface="Arial" pitchFamily="34" charset="0"/>
              </a:rPr>
              <a:t>4,7 MILIJUNA KUNA</a:t>
            </a:r>
            <a:endParaRPr lang="hr-HR" sz="1400" dirty="0"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accent3"/>
              </a:buClr>
            </a:pPr>
            <a:endParaRPr lang="hr-HR" sz="1600" dirty="0"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accent3"/>
              </a:buClr>
            </a:pPr>
            <a:endParaRPr lang="hr-HR" sz="1600" dirty="0">
              <a:latin typeface="Arial" pitchFamily="34" charset="0"/>
              <a:cs typeface="Arial" pitchFamily="34" charset="0"/>
            </a:endParaRPr>
          </a:p>
          <a:p>
            <a:pPr lvl="0">
              <a:buClr>
                <a:schemeClr val="accent3"/>
              </a:buClr>
            </a:pPr>
            <a:endParaRPr lang="hr-HR" sz="1400" dirty="0">
              <a:latin typeface="Arial" pitchFamily="34" charset="0"/>
              <a:cs typeface="Arial" pitchFamily="34" charset="0"/>
            </a:endParaRPr>
          </a:p>
          <a:p>
            <a:pPr lvl="1" algn="just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819810"/>
              </a:buClr>
              <a:buFontTx/>
              <a:buChar char="•"/>
            </a:pPr>
            <a:endParaRPr lang="hr-HR" sz="1400" dirty="0">
              <a:latin typeface="Arial" pitchFamily="34" charset="0"/>
              <a:cs typeface="Arial" pitchFamily="34" charset="0"/>
            </a:endParaRPr>
          </a:p>
          <a:p>
            <a:pPr lvl="1" algn="just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819810"/>
              </a:buClr>
              <a:buFont typeface="Arial" charset="0"/>
              <a:buNone/>
            </a:pPr>
            <a:endParaRPr lang="hr-HR" sz="2400" dirty="0"/>
          </a:p>
        </p:txBody>
      </p:sp>
      <p:pic>
        <p:nvPicPr>
          <p:cNvPr id="7" name="Picture 6" descr="ba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102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04F946-AD1A-4052-BB4F-D10FEDDC0E0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6714" y="2996953"/>
            <a:ext cx="4760822" cy="3024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5B7B33-55B2-49FA-81F8-0FA8D5490E43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2996953"/>
            <a:ext cx="3384376" cy="3024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833446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/>
          </p:cNvSpPr>
          <p:nvPr/>
        </p:nvSpPr>
        <p:spPr bwMode="auto">
          <a:xfrm>
            <a:off x="285720" y="1228153"/>
            <a:ext cx="846140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800" b="1" dirty="0">
                <a:latin typeface="Arial" pitchFamily="34" charset="0"/>
                <a:ea typeface="+mj-ea"/>
                <a:cs typeface="Arial" pitchFamily="34" charset="0"/>
              </a:rPr>
              <a:t>ROTOR VALTURSKA / JURJA ŽAKNA</a:t>
            </a: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8" name="Picture 7" descr="ba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102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4"/>
          <p:cNvSpPr txBox="1">
            <a:spLocks/>
          </p:cNvSpPr>
          <p:nvPr/>
        </p:nvSpPr>
        <p:spPr bwMode="auto">
          <a:xfrm>
            <a:off x="285720" y="1714489"/>
            <a:ext cx="8733106" cy="562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hr-HR" b="1" dirty="0">
                <a:latin typeface="Arial" pitchFamily="34" charset="0"/>
                <a:cs typeface="Arial" pitchFamily="34" charset="0"/>
              </a:rPr>
              <a:t>4,85 MILIJUNA KUNA </a:t>
            </a:r>
            <a:r>
              <a:rPr lang="hr-HR" dirty="0">
                <a:latin typeface="Arial" pitchFamily="34" charset="0"/>
                <a:cs typeface="Arial" pitchFamily="34" charset="0"/>
              </a:rPr>
              <a:t>OSIGURAVA SE ZA DOVRŠETAK REKONSTRUKCIJE RASKRIŽJA</a:t>
            </a:r>
            <a:endParaRPr kumimoji="0" lang="hr-HR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Tx/>
              <a:buFont typeface="Arial" charset="0"/>
              <a:buChar char="•"/>
              <a:tabLst/>
              <a:defRPr/>
            </a:pPr>
            <a:endParaRPr kumimoji="0" lang="hr-HR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742950" marR="0" lvl="1" indent="-285750" algn="just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819810"/>
              </a:buClr>
              <a:buSzTx/>
              <a:buFontTx/>
              <a:buChar char="•"/>
              <a:tabLst/>
              <a:defRPr/>
            </a:pPr>
            <a:endParaRPr kumimoji="0" lang="hr-HR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742950" marR="0" lvl="1" indent="-285750" algn="just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819810"/>
              </a:buClr>
              <a:buSzTx/>
              <a:buFont typeface="Arial" charset="0"/>
              <a:buNone/>
              <a:tabLst/>
              <a:defRPr/>
            </a:pPr>
            <a:endParaRPr kumimoji="0" lang="hr-H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E771ED-95C1-4413-BDBC-95DFC86C74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2708920"/>
            <a:ext cx="4932040" cy="3290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617807-CDE1-4FF3-BE7E-02FA81C33145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6949" y="2708919"/>
            <a:ext cx="3350176" cy="3290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647326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/>
          </p:cNvSpPr>
          <p:nvPr/>
        </p:nvSpPr>
        <p:spPr bwMode="auto">
          <a:xfrm>
            <a:off x="285720" y="1228153"/>
            <a:ext cx="846140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800" b="1" dirty="0">
                <a:latin typeface="Arial" pitchFamily="34" charset="0"/>
                <a:ea typeface="+mj-ea"/>
                <a:cs typeface="Arial" pitchFamily="34" charset="0"/>
              </a:rPr>
              <a:t>BOŽE GUMPCA - RIMSKE CENTURIJACIJE</a:t>
            </a: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8" name="Picture 7" descr="ba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102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4"/>
          <p:cNvSpPr txBox="1">
            <a:spLocks/>
          </p:cNvSpPr>
          <p:nvPr/>
        </p:nvSpPr>
        <p:spPr bwMode="auto">
          <a:xfrm>
            <a:off x="395536" y="1844824"/>
            <a:ext cx="554461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just" eaLnBrk="0" hangingPunct="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hr-HR" dirty="0">
                <a:latin typeface="Arial" pitchFamily="34" charset="0"/>
                <a:cs typeface="Arial" pitchFamily="34" charset="0"/>
              </a:rPr>
              <a:t>ZA REKONSTRUKCIJU 200 METARA ULICE BOŽE GUMPCA </a:t>
            </a:r>
          </a:p>
          <a:p>
            <a:pPr lvl="0" algn="just" eaLnBrk="0" hangingPunct="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hr-HR" dirty="0">
                <a:latin typeface="Arial" pitchFamily="34" charset="0"/>
                <a:cs typeface="Arial" pitchFamily="34" charset="0"/>
              </a:rPr>
              <a:t>DO SPOJA S ULICOM RIMSKE CENTURIJACIJE </a:t>
            </a:r>
          </a:p>
          <a:p>
            <a:pPr lvl="0" algn="just" eaLnBrk="0" hangingPunct="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hr-HR" dirty="0">
                <a:latin typeface="Arial" pitchFamily="34" charset="0"/>
                <a:cs typeface="Arial" pitchFamily="34" charset="0"/>
              </a:rPr>
              <a:t>OSIGURAVA SE </a:t>
            </a:r>
            <a:r>
              <a:rPr lang="hr-HR" b="1" dirty="0">
                <a:latin typeface="Arial" pitchFamily="34" charset="0"/>
                <a:cs typeface="Arial" pitchFamily="34" charset="0"/>
              </a:rPr>
              <a:t>2,4 MILIJUNA KUNA</a:t>
            </a:r>
            <a:endParaRPr kumimoji="0" lang="hr-HR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9180EB-D6A5-4B06-ABE7-D89A1F7EE1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91" y="3894520"/>
            <a:ext cx="3952798" cy="2637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C4829D-8CF6-4604-AA71-1BCFEC938E3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3662" y="3896360"/>
            <a:ext cx="3949171" cy="2644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08794F-2A7A-4399-BFEE-586FA5C1F645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1844824"/>
            <a:ext cx="2592288" cy="1975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115653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 txBox="1">
            <a:spLocks/>
          </p:cNvSpPr>
          <p:nvPr/>
        </p:nvSpPr>
        <p:spPr bwMode="auto">
          <a:xfrm>
            <a:off x="255542" y="1741835"/>
            <a:ext cx="8420914" cy="786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Tx/>
              <a:tabLst/>
              <a:defRPr/>
            </a:pPr>
            <a:r>
              <a:rPr lang="hr-HR" b="1" dirty="0">
                <a:latin typeface="Arial" pitchFamily="34" charset="0"/>
                <a:cs typeface="Arial" pitchFamily="34" charset="0"/>
              </a:rPr>
              <a:t>1,4 MILIJUNA KUNA </a:t>
            </a:r>
            <a:r>
              <a:rPr lang="hr-HR" dirty="0">
                <a:latin typeface="Arial" pitchFamily="34" charset="0"/>
                <a:cs typeface="Arial" pitchFamily="34" charset="0"/>
              </a:rPr>
              <a:t>OSIGURAVA SE ZA DOVRŠETAK IZGRADNJE </a:t>
            </a:r>
            <a:r>
              <a:rPr lang="hr-HR" dirty="0" err="1">
                <a:latin typeface="Arial" pitchFamily="34" charset="0"/>
                <a:cs typeface="Arial" pitchFamily="34" charset="0"/>
              </a:rPr>
              <a:t>cca</a:t>
            </a:r>
            <a:r>
              <a:rPr lang="hr-HR" dirty="0">
                <a:latin typeface="Arial" pitchFamily="34" charset="0"/>
                <a:cs typeface="Arial" pitchFamily="34" charset="0"/>
              </a:rPr>
              <a:t> 90m OVE DIONICE</a:t>
            </a:r>
            <a:endParaRPr kumimoji="0" lang="hr-HR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Content Placeholder 8"/>
          <p:cNvSpPr txBox="1">
            <a:spLocks/>
          </p:cNvSpPr>
          <p:nvPr/>
        </p:nvSpPr>
        <p:spPr bwMode="auto">
          <a:xfrm>
            <a:off x="323528" y="1247725"/>
            <a:ext cx="8568952" cy="96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-28575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itchFamily="34" charset="0"/>
                <a:cs typeface="Arial" pitchFamily="34" charset="0"/>
              </a:rPr>
              <a:t>BOŽE GUMPCA - VALTURSKA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hr-HR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ba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102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9C4E3B-EEB2-4759-B904-B333202A84A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2924944"/>
            <a:ext cx="4824536" cy="3066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2D4F7E-9BBC-4482-A7A5-9D6646FB8DF1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2924944"/>
            <a:ext cx="3312368" cy="3066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165352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/>
          </p:cNvSpPr>
          <p:nvPr/>
        </p:nvSpPr>
        <p:spPr bwMode="auto">
          <a:xfrm>
            <a:off x="285720" y="1228153"/>
            <a:ext cx="846140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800" b="1" dirty="0">
                <a:latin typeface="Arial" pitchFamily="34" charset="0"/>
                <a:ea typeface="+mj-ea"/>
                <a:cs typeface="Arial" pitchFamily="34" charset="0"/>
              </a:rPr>
              <a:t>PREMANTURSKA CESTA</a:t>
            </a: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8" name="Picture 7" descr="ba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102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4"/>
          <p:cNvSpPr txBox="1">
            <a:spLocks/>
          </p:cNvSpPr>
          <p:nvPr/>
        </p:nvSpPr>
        <p:spPr bwMode="auto">
          <a:xfrm>
            <a:off x="557420" y="1574978"/>
            <a:ext cx="8461406" cy="106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hr-HR" b="1" dirty="0">
                <a:latin typeface="Arial" pitchFamily="34" charset="0"/>
                <a:cs typeface="Arial" pitchFamily="34" charset="0"/>
              </a:rPr>
              <a:t>5,85 MILIJUNA KUNA </a:t>
            </a:r>
            <a:r>
              <a:rPr lang="hr-HR" dirty="0">
                <a:latin typeface="Arial" pitchFamily="34" charset="0"/>
                <a:cs typeface="Arial" pitchFamily="34" charset="0"/>
              </a:rPr>
              <a:t>OSIGURAVA SE ZA REKONSTRUKCIJU DIJELA PREMANTURSKE CESTE </a:t>
            </a:r>
          </a:p>
          <a:p>
            <a:pPr lvl="0" algn="ctr" eaLnBrk="0" hangingPunct="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hr-HR" dirty="0">
                <a:latin typeface="Arial" pitchFamily="34" charset="0"/>
                <a:cs typeface="Arial" pitchFamily="34" charset="0"/>
              </a:rPr>
              <a:t>U DUŽINI OD OKO 630 METARA</a:t>
            </a:r>
          </a:p>
          <a:p>
            <a:pPr lvl="0" algn="ctr" eaLnBrk="0" hangingPunct="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hr-HR" dirty="0">
                <a:latin typeface="Arial" pitchFamily="34" charset="0"/>
                <a:cs typeface="Arial" pitchFamily="34" charset="0"/>
              </a:rPr>
              <a:t>POSTOJEĆE </a:t>
            </a:r>
            <a:r>
              <a:rPr lang="hr-HR" dirty="0"/>
              <a:t>ČETVEROKRAKO RASKRIŽJE PLANIRA SE PRETVORITI U KRUŽNO</a:t>
            </a:r>
            <a:endParaRPr kumimoji="0" lang="hr-HR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742950" marR="0" lvl="1" indent="-285750" algn="just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819810"/>
              </a:buClr>
              <a:buSzTx/>
              <a:buFontTx/>
              <a:buChar char="•"/>
              <a:tabLst/>
              <a:defRPr/>
            </a:pPr>
            <a:endParaRPr kumimoji="0" lang="hr-H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742950" marR="0" lvl="1" indent="-285750" algn="just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819810"/>
              </a:buClr>
              <a:buSzTx/>
              <a:buFont typeface="Arial" charset="0"/>
              <a:buNone/>
              <a:tabLst/>
              <a:defRPr/>
            </a:pPr>
            <a:endParaRPr kumimoji="0" lang="hr-H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9EC955-CE20-4065-8ABB-36551993FAB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4869160"/>
            <a:ext cx="2951309" cy="1844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30B210-C0AD-4C6B-A4B7-A66070E7A5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771526"/>
            <a:ext cx="2951309" cy="1969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535E21-A220-4F9B-B75A-AD6147E8B41F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2780928"/>
            <a:ext cx="4104456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069925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 txBox="1">
            <a:spLocks/>
          </p:cNvSpPr>
          <p:nvPr/>
        </p:nvSpPr>
        <p:spPr bwMode="auto">
          <a:xfrm>
            <a:off x="428595" y="1825720"/>
            <a:ext cx="8539639" cy="667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20000"/>
              </a:spcBef>
              <a:buClr>
                <a:schemeClr val="accent3"/>
              </a:buClr>
              <a:defRPr/>
            </a:pPr>
            <a:endParaRPr lang="hr-HR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8"/>
          <p:cNvSpPr txBox="1">
            <a:spLocks/>
          </p:cNvSpPr>
          <p:nvPr/>
        </p:nvSpPr>
        <p:spPr bwMode="auto">
          <a:xfrm>
            <a:off x="395536" y="1196753"/>
            <a:ext cx="8229600" cy="1144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-28575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hr-HR" sz="1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itchFamily="34" charset="0"/>
                <a:cs typeface="Arial" pitchFamily="34" charset="0"/>
              </a:rPr>
              <a:t>VALDEBEČKI PUT</a:t>
            </a:r>
            <a:endParaRPr lang="hr-HR" sz="1800" b="1" dirty="0">
              <a:latin typeface="Arial" pitchFamily="34" charset="0"/>
              <a:cs typeface="Arial" pitchFamily="34" charset="0"/>
            </a:endParaRPr>
          </a:p>
          <a:p>
            <a:pPr marL="0" marR="0" lvl="1" indent="-28575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lang="hr-HR" b="1" dirty="0">
              <a:latin typeface="Arial" pitchFamily="34" charset="0"/>
              <a:cs typeface="Arial" pitchFamily="34" charset="0"/>
            </a:endParaRPr>
          </a:p>
          <a:p>
            <a:pPr marL="0" marR="0" lvl="1" indent="-28575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hr-HR" dirty="0">
                <a:latin typeface="Arial" pitchFamily="34" charset="0"/>
                <a:cs typeface="Arial" pitchFamily="34" charset="0"/>
              </a:rPr>
              <a:t>ZA NASTAVAK PROJEKTIRANJA  TE IZGRADNJU PRVE DIONICE U DULJINI OD CCA 200 M </a:t>
            </a:r>
          </a:p>
          <a:p>
            <a:pPr marL="0" marR="0" lvl="1" indent="-28575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hr-HR" dirty="0">
                <a:latin typeface="Arial" pitchFamily="34" charset="0"/>
                <a:cs typeface="Arial" pitchFamily="34" charset="0"/>
              </a:rPr>
              <a:t>OSIGURAVA SE </a:t>
            </a:r>
            <a:r>
              <a:rPr lang="hr-HR" b="1" dirty="0">
                <a:latin typeface="Arial" pitchFamily="34" charset="0"/>
                <a:cs typeface="Arial" pitchFamily="34" charset="0"/>
              </a:rPr>
              <a:t>4 MILIJUNA KUNA</a:t>
            </a:r>
          </a:p>
        </p:txBody>
      </p:sp>
      <p:pic>
        <p:nvPicPr>
          <p:cNvPr id="6" name="Picture 5" descr="C:\Users\mmosnja\Desktop\program gradnje fotke _1\valdebečki put\DSC_00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564904"/>
            <a:ext cx="5008297" cy="3672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ban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1102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9A081E-AF94-4565-A93F-BCAC87F30816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2636912"/>
            <a:ext cx="3635897" cy="3587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53347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20208</TotalTime>
  <Words>809</Words>
  <Application>Microsoft Office PowerPoint</Application>
  <PresentationFormat>On-screen Show (4:3)</PresentationFormat>
  <Paragraphs>169</Paragraphs>
  <Slides>36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KRUŽNI TOK NA RASKRIŽJU VOLTIĆEVE I RIZZIJEVE ULICE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CESTA PREKOMORSKIH BRIGADA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E-poslovanje</dc:title>
  <dc:creator>Nenad Stojiljković</dc:creator>
  <cp:lastModifiedBy>Mošnja Mirna</cp:lastModifiedBy>
  <cp:revision>1094</cp:revision>
  <cp:lastPrinted>2018-11-22T07:01:49Z</cp:lastPrinted>
  <dcterms:created xsi:type="dcterms:W3CDTF">2013-04-22T18:04:15Z</dcterms:created>
  <dcterms:modified xsi:type="dcterms:W3CDTF">2019-12-03T14:38:55Z</dcterms:modified>
</cp:coreProperties>
</file>