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notesMasterIdLst>
    <p:notesMasterId r:id="rId34"/>
  </p:notesMasterIdLst>
  <p:handoutMasterIdLst>
    <p:handoutMasterId r:id="rId35"/>
  </p:handoutMasterIdLst>
  <p:sldIdLst>
    <p:sldId id="256" r:id="rId2"/>
    <p:sldId id="264" r:id="rId3"/>
    <p:sldId id="279" r:id="rId4"/>
    <p:sldId id="259" r:id="rId5"/>
    <p:sldId id="280" r:id="rId6"/>
    <p:sldId id="262" r:id="rId7"/>
    <p:sldId id="281" r:id="rId8"/>
    <p:sldId id="273" r:id="rId9"/>
    <p:sldId id="267" r:id="rId10"/>
    <p:sldId id="266" r:id="rId11"/>
    <p:sldId id="274" r:id="rId12"/>
    <p:sldId id="275" r:id="rId13"/>
    <p:sldId id="286" r:id="rId14"/>
    <p:sldId id="287" r:id="rId15"/>
    <p:sldId id="288" r:id="rId16"/>
    <p:sldId id="268" r:id="rId17"/>
    <p:sldId id="277" r:id="rId18"/>
    <p:sldId id="278" r:id="rId19"/>
    <p:sldId id="289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292" r:id="rId30"/>
    <p:sldId id="291" r:id="rId31"/>
    <p:sldId id="293" r:id="rId32"/>
    <p:sldId id="290" r:id="rId3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bara Batelić" initials="BB" lastIdx="1" clrIdx="0">
    <p:extLst>
      <p:ext uri="{19B8F6BF-5375-455C-9EA6-DF929625EA0E}">
        <p15:presenceInfo xmlns:p15="http://schemas.microsoft.com/office/powerpoint/2012/main" userId="203aa02bad6c116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D35F"/>
    <a:srgbClr val="878684"/>
    <a:srgbClr val="C2BA0E"/>
    <a:srgbClr val="3A88FE"/>
    <a:srgbClr val="FE2415"/>
    <a:srgbClr val="37561F"/>
    <a:srgbClr val="FF41FF"/>
    <a:srgbClr val="942292"/>
    <a:srgbClr val="FF9310"/>
    <a:srgbClr val="FF9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660B408-B3CF-4A94-85FC-2B1E0A45F4A2}" styleName="Tamni stil 2 - Isticanje 1/Isticanj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Srednji stil 2 - Isticanj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rednji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rednji stil 2 - Isticanj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rednji stil 2 - Isticanj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A107856-5554-42FB-B03E-39F5DBC370BA}" styleName="Srednji stil 4 - Isticanj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4589"/>
  </p:normalViewPr>
  <p:slideViewPr>
    <p:cSldViewPr snapToGrid="0" snapToObjects="1">
      <p:cViewPr varScale="1">
        <p:scale>
          <a:sx n="107" d="100"/>
          <a:sy n="107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9" d="100"/>
          <a:sy n="139" d="100"/>
        </p:scale>
        <p:origin x="48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rojnic\Documents\Prora&#269;un%202025\Grafovi%20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tumpic\Desktop\Prezentacija%20prora&#269;un\USPOREDBA%204%20GODINE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tumpic\Desktop\Prezentacija%20prora&#269;un\USPOREDBA%204%20GODINE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tumpic\Desktop\Prezentacija%20prora&#269;un\Uo%20za%20kulturu%20pove&#263;anje%202021%20-%202025.ods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rojnic\Documents\Prora&#269;un%202025\Grafovi%2020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rojnic\Documents\Prora&#269;un%202025\Grafovi%20202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rojnic\Documents\Prora&#269;un%202025\Grafovi%20202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rojnic\Documents\Prora&#269;un%202025\Grafovi%202025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tumpic\Desktop\Prezentacija%20prora&#269;un\USPOREDBA%204%20GODINE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tumpic\Desktop\Prezentacija%20prora&#269;un\USPOREDBA%204%20GODIN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tumpic\Desktop\Prezentacija%20prora&#269;un\USPOREDBA%204%20GODINE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tumpic\Desktop\Prezentacija%20prora&#269;un\USPOREDBA%204%20GODINE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481483055481936E-2"/>
          <c:y val="0"/>
          <c:w val="0.9394066335767437"/>
          <c:h val="1"/>
        </c:manualLayout>
      </c:layout>
      <c:pie3DChart>
        <c:varyColors val="1"/>
        <c:ser>
          <c:idx val="0"/>
          <c:order val="0"/>
          <c:explosion val="3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9DBD-4DC8-A50D-1D90FC4B2D7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9DBD-4DC8-A50D-1D90FC4B2D7B}"/>
              </c:ext>
            </c:extLst>
          </c:dPt>
          <c:dLbls>
            <c:dLbl>
              <c:idx val="0"/>
              <c:layout>
                <c:manualLayout>
                  <c:x val="-0.71678318089228199"/>
                  <c:y val="-3.124926913045753E-2"/>
                </c:manualLayout>
              </c:layout>
              <c:tx>
                <c:rich>
                  <a:bodyPr/>
                  <a:lstStyle/>
                  <a:p>
                    <a:fld id="{74130CC5-228E-4646-896D-B9AC65725034}" type="CATEGORYNAME">
                      <a:rPr lang="en-US" smtClean="0"/>
                      <a:pPr/>
                      <a:t>[NAZIV KATEGORIJE]</a:t>
                    </a:fld>
                    <a:r>
                      <a:rPr lang="en-US" dirty="0"/>
                      <a:t> </a:t>
                    </a:r>
                    <a:fld id="{FB2530EF-D552-43C3-BD37-92D76BDDF9BC}" type="VALUE">
                      <a:rPr lang="en-US" smtClean="0"/>
                      <a:pPr/>
                      <a:t>[VRIJEDNOST]</a:t>
                    </a:fld>
                    <a:r>
                      <a:rPr lang="en-US" dirty="0"/>
                      <a:t> </a:t>
                    </a:r>
                    <a:fld id="{17864390-FBDC-4AEA-8E41-E2EC073DB6BC}" type="PERCENTAGE">
                      <a:rPr lang="en-US"/>
                      <a:pPr/>
                      <a:t>[POSTOTAK]</a:t>
                    </a:fld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DBD-4DC8-A50D-1D90FC4B2D7B}"/>
                </c:ext>
              </c:extLst>
            </c:dLbl>
            <c:dLbl>
              <c:idx val="1"/>
              <c:layout>
                <c:manualLayout>
                  <c:x val="-0.12645573483741779"/>
                  <c:y val="4.8698877408493921E-2"/>
                </c:manualLayout>
              </c:layout>
              <c:tx>
                <c:rich>
                  <a:bodyPr/>
                  <a:lstStyle/>
                  <a:p>
                    <a:fld id="{84E154C3-2604-45FE-BD81-D4B7CD885813}" type="CATEGORYNAME">
                      <a:rPr lang="en-US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[NAZIV KATEGORIJE]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fld id="{464822A8-54E4-48D1-A793-B84AC643686E}" type="VALUE">
                      <a:rPr lang="en-US" baseline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[VRIJEDNOST]</a:t>
                    </a:fld>
                    <a:r>
                      <a:rPr lang="en-US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fld id="{2E418295-78FF-46EC-BA00-C581AB24EE79}" type="PERCENTAGE">
                      <a:rPr lang="en-US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[POSTOTAK]</a:t>
                    </a:fld>
                    <a:endParaRPr lang="en-US" baseline="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733494157310639"/>
                      <c:h val="0.1965266909337456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DBD-4DC8-A50D-1D90FC4B2D7B}"/>
                </c:ext>
              </c:extLst>
            </c:dLbl>
            <c:numFmt formatCode="0.00%" sourceLinked="0"/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'prihodi grad korisnici'!$A$2:$A$3</c:f>
              <c:strCache>
                <c:ptCount val="2"/>
                <c:pt idx="0">
                  <c:v>Grad Pula - Pola</c:v>
                </c:pt>
                <c:pt idx="1">
                  <c:v>Proračunski korisnici</c:v>
                </c:pt>
              </c:strCache>
            </c:strRef>
          </c:cat>
          <c:val>
            <c:numRef>
              <c:f>'prihodi grad korisnici'!$B$2:$B$3</c:f>
              <c:numCache>
                <c:formatCode>#,##0.00</c:formatCode>
                <c:ptCount val="2"/>
                <c:pt idx="0">
                  <c:v>108727485.39</c:v>
                </c:pt>
                <c:pt idx="1">
                  <c:v>30254285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BD-4DC8-A50D-1D90FC4B2D7B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EA29-4ED7-AC8A-0E8D68A4BFD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EA29-4ED7-AC8A-0E8D68A4BFD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'prihodi grad korisnici'!$A$2:$A$3</c:f>
              <c:strCache>
                <c:ptCount val="2"/>
                <c:pt idx="0">
                  <c:v>Grad Pula - Pola</c:v>
                </c:pt>
                <c:pt idx="1">
                  <c:v>Proračunski korisnici</c:v>
                </c:pt>
              </c:strCache>
            </c:strRef>
          </c:cat>
          <c:val>
            <c:numRef>
              <c:f>'prihodi grad korisnici'!$C$2:$C$3</c:f>
              <c:numCache>
                <c:formatCode>0.00%</c:formatCode>
                <c:ptCount val="2"/>
                <c:pt idx="0">
                  <c:v>0.78231472433325078</c:v>
                </c:pt>
                <c:pt idx="1">
                  <c:v>0.21768527566674928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DBD-4DC8-A50D-1D90FC4B2D7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3.6212681091020264E-4"/>
          <c:y val="0.40580625670139558"/>
          <c:w val="0.24221203219927134"/>
          <c:h val="0.1761387761223323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Mladi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Sheet1!$C$6:$F$6</c:f>
              <c:numCache>
                <c:formatCode>#,##0.00</c:formatCode>
                <c:ptCount val="4"/>
                <c:pt idx="0">
                  <c:v>191120.8441170615</c:v>
                </c:pt>
                <c:pt idx="1">
                  <c:v>189610</c:v>
                </c:pt>
                <c:pt idx="2">
                  <c:v>254919</c:v>
                </c:pt>
                <c:pt idx="3">
                  <c:v>392960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44-43B2-8162-699F8C61CB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8711375"/>
        <c:axId val="1008711855"/>
      </c:barChart>
      <c:catAx>
        <c:axId val="100871137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08711855"/>
        <c:crosses val="autoZero"/>
        <c:auto val="1"/>
        <c:lblAlgn val="ctr"/>
        <c:lblOffset val="100"/>
        <c:noMultiLvlLbl val="0"/>
      </c:catAx>
      <c:valAx>
        <c:axId val="1008711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008711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dirty="0"/>
              <a:t>Socijalna</a:t>
            </a:r>
            <a:r>
              <a:rPr lang="hr-HR" baseline="0" dirty="0"/>
              <a:t> skrb i zdravstvo</a:t>
            </a:r>
            <a:endParaRPr lang="hr-H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Sheet1!$C$7:$F$7</c:f>
              <c:numCache>
                <c:formatCode>#,##0.00</c:formatCode>
                <c:ptCount val="4"/>
                <c:pt idx="0">
                  <c:v>3438911.6729709995</c:v>
                </c:pt>
                <c:pt idx="1">
                  <c:v>3074812.91</c:v>
                </c:pt>
                <c:pt idx="2">
                  <c:v>3842789.0000000005</c:v>
                </c:pt>
                <c:pt idx="3">
                  <c:v>4263205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EF-4852-BF21-65EB6126AE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5373023"/>
        <c:axId val="935375903"/>
      </c:barChart>
      <c:catAx>
        <c:axId val="93537302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35375903"/>
        <c:crosses val="autoZero"/>
        <c:auto val="1"/>
        <c:lblAlgn val="ctr"/>
        <c:lblOffset val="100"/>
        <c:noMultiLvlLbl val="0"/>
      </c:catAx>
      <c:valAx>
        <c:axId val="935375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9353730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List1!$A$6</c:f>
              <c:strCache>
                <c:ptCount val="1"/>
                <c:pt idx="0">
                  <c:v>UKUPNO SREDSTVA GRADSKOG PRORAČUNA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List1!$B$5:$G$5</c:f>
              <c:numCache>
                <c:formatCode>General</c:formatCode>
                <c:ptCount val="6"/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List1!$B$6:$G$6</c:f>
              <c:numCache>
                <c:formatCode>" "#,##0.00" ";"-"#,##0.00" ";" -"00" ";" "@" "</c:formatCode>
                <c:ptCount val="6"/>
                <c:pt idx="1">
                  <c:v>3927556.84</c:v>
                </c:pt>
                <c:pt idx="2">
                  <c:v>3731468.18</c:v>
                </c:pt>
                <c:pt idx="3" formatCode="&quot; &quot;#,##0.00&quot; &quot;[$€-41A]&quot; &quot;;&quot;-&quot;#,##0.00&quot; &quot;[$€-41A]&quot; &quot;;&quot; -&quot;00&quot; &quot;[$€-41A]&quot; &quot;;&quot; &quot;@&quot; &quot;">
                  <c:v>4147817.31</c:v>
                </c:pt>
                <c:pt idx="4" formatCode="&quot; &quot;#,##0.00&quot; &quot;[$€-41A]&quot; &quot;;&quot;-&quot;#,##0.00&quot; &quot;[$€-41A]&quot; &quot;;&quot; -&quot;00&quot; &quot;[$€-41A]&quot; &quot;;&quot; &quot;@&quot; &quot;">
                  <c:v>4888485</c:v>
                </c:pt>
                <c:pt idx="5" formatCode="&quot; &quot;#,##0.00&quot; &quot;[$€-41A]&quot; &quot;;&quot;-&quot;#,##0.00&quot; &quot;[$€-41A]&quot; &quot;;&quot; -&quot;00&quot; &quot;[$€-41A]&quot; &quot;;&quot; &quot;@&quot; &quot;">
                  <c:v>6294938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AC-4E86-A05C-A9CDE0BBAC3D}"/>
            </c:ext>
          </c:extLst>
        </c:ser>
        <c:ser>
          <c:idx val="1"/>
          <c:order val="1"/>
          <c:tx>
            <c:strRef>
              <c:f>List1!$A$7</c:f>
              <c:strCache>
                <c:ptCount val="1"/>
                <c:pt idx="0">
                  <c:v>UKUPNO PRIHODI IZ DRUGIH IZVORA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List1!$B$5:$G$5</c:f>
              <c:numCache>
                <c:formatCode>General</c:formatCode>
                <c:ptCount val="6"/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List1!$B$7:$G$7</c:f>
              <c:numCache>
                <c:formatCode>" "#,##0.00" ";"-"#,##0.00" ";" -"00" ";" "@" "</c:formatCode>
                <c:ptCount val="6"/>
                <c:pt idx="1">
                  <c:v>384228.98000000045</c:v>
                </c:pt>
                <c:pt idx="2">
                  <c:v>671822.33999999939</c:v>
                </c:pt>
                <c:pt idx="3" formatCode="&quot; &quot;#,##0.00&quot; &quot;[$€-41A]&quot; &quot;;&quot;-&quot;#,##0.00&quot; &quot;[$€-41A]&quot; &quot;;&quot; -&quot;00&quot; &quot;[$€-41A]&quot; &quot;;&quot; &quot;@&quot; &quot;">
                  <c:v>988943.41</c:v>
                </c:pt>
                <c:pt idx="4" formatCode="&quot; &quot;#,##0.00&quot; &quot;[$€-41A]&quot; &quot;;&quot;-&quot;#,##0.00&quot; &quot;[$€-41A]&quot; &quot;;&quot; -&quot;00&quot; &quot;[$€-41A]&quot; &quot;;&quot; &quot;@&quot; &quot;">
                  <c:v>1008566.77</c:v>
                </c:pt>
                <c:pt idx="5" formatCode="&quot; &quot;#,##0.00&quot; &quot;[$€-41A]&quot; &quot;;&quot;-&quot;#,##0.00&quot; &quot;[$€-41A]&quot; &quot;;&quot; -&quot;00&quot; &quot;[$€-41A]&quot; &quot;;&quot; &quot;@&quot; &quot;">
                  <c:v>1520589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AC-4E86-A05C-A9CDE0BBAC3D}"/>
            </c:ext>
          </c:extLst>
        </c:ser>
        <c:ser>
          <c:idx val="2"/>
          <c:order val="2"/>
          <c:tx>
            <c:strRef>
              <c:f>List1!$A$8</c:f>
              <c:strCache>
                <c:ptCount val="1"/>
                <c:pt idx="0">
                  <c:v>SVEUKUPNO PROGRAM JAVNIH POTREBA U KULTURI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List1!$B$5:$G$5</c:f>
              <c:numCache>
                <c:formatCode>General</c:formatCode>
                <c:ptCount val="6"/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List1!$B$8:$G$8</c:f>
              <c:numCache>
                <c:formatCode>" "#,##0.00" ";"-"#,##0.00" ";" -"00" ";" "@" "</c:formatCode>
                <c:ptCount val="6"/>
                <c:pt idx="1">
                  <c:v>4311785.82</c:v>
                </c:pt>
                <c:pt idx="2">
                  <c:v>4403290.5199999996</c:v>
                </c:pt>
                <c:pt idx="3" formatCode="&quot; &quot;#,##0.00&quot; &quot;[$€-41A]&quot; &quot;;&quot;-&quot;#,##0.00&quot; &quot;[$€-41A]&quot; &quot;;&quot; -&quot;00&quot; &quot;[$€-41A]&quot; &quot;;&quot; &quot;@&quot; &quot;">
                  <c:v>5136760.72</c:v>
                </c:pt>
                <c:pt idx="4" formatCode="&quot; &quot;#,##0.00&quot; &quot;[$€-41A]&quot; &quot;;&quot;-&quot;#,##0.00&quot; &quot;[$€-41A]&quot; &quot;;&quot; -&quot;00&quot; &quot;[$€-41A]&quot; &quot;;&quot; &quot;@&quot; &quot;">
                  <c:v>5897051.7699999996</c:v>
                </c:pt>
                <c:pt idx="5" formatCode="&quot; &quot;#,##0.00&quot; &quot;[$€-41A]&quot; &quot;;&quot;-&quot;#,##0.00&quot; &quot;[$€-41A]&quot; &quot;;&quot; -&quot;00&quot; &quot;[$€-41A]&quot; &quot;;&quot; &quot;@&quot; &quot;">
                  <c:v>7815527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8AC-4E86-A05C-A9CDE0BBAC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8712815"/>
        <c:axId val="1008713775"/>
      </c:barChart>
      <c:catAx>
        <c:axId val="1008712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008713775"/>
        <c:crosses val="autoZero"/>
        <c:auto val="1"/>
        <c:lblAlgn val="ctr"/>
        <c:lblOffset val="100"/>
        <c:noMultiLvlLbl val="0"/>
      </c:catAx>
      <c:valAx>
        <c:axId val="10087137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 &quot;#,##0.00&quot; &quot;;&quot;-&quot;#,##0.00&quot; &quot;;&quot; -&quot;00&quot; &quot;;&quot; &quot;@&quot; 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0087128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676956752667751"/>
          <c:y val="0.434040364580629"/>
          <c:w val="0.74640732313907043"/>
          <c:h val="0.31644108374030006"/>
        </c:manualLayout>
      </c:layout>
      <c:pie3DChart>
        <c:varyColors val="1"/>
        <c:ser>
          <c:idx val="0"/>
          <c:order val="0"/>
          <c:tx>
            <c:strRef>
              <c:f>'Prihodi '!$B$1</c:f>
              <c:strCache>
                <c:ptCount val="1"/>
                <c:pt idx="0">
                  <c:v>IZNOS</c:v>
                </c:pt>
              </c:strCache>
            </c:strRef>
          </c:tx>
          <c:explosion val="2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F48-4367-B115-2C22DF895DE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F48-4367-B115-2C22DF895DE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F48-4367-B115-2C22DF895DE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AF48-4367-B115-2C22DF895DE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AF48-4367-B115-2C22DF895DE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AF48-4367-B115-2C22DF895DE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AF48-4367-B115-2C22DF895DE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AF48-4367-B115-2C22DF895DE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0-AF48-4367-B115-2C22DF895DE0}"/>
              </c:ext>
            </c:extLst>
          </c:dPt>
          <c:dLbls>
            <c:dLbl>
              <c:idx val="0"/>
              <c:layout>
                <c:manualLayout>
                  <c:x val="-0.22830999613056241"/>
                  <c:y val="-0.3979307115274233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F48-4367-B115-2C22DF895DE0}"/>
                </c:ext>
              </c:extLst>
            </c:dLbl>
            <c:dLbl>
              <c:idx val="1"/>
              <c:layout>
                <c:manualLayout>
                  <c:x val="-0.11210500247759854"/>
                  <c:y val="5.873402927452783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48-4367-B115-2C22DF895DE0}"/>
                </c:ext>
              </c:extLst>
            </c:dLbl>
            <c:dLbl>
              <c:idx val="2"/>
              <c:layout>
                <c:manualLayout>
                  <c:x val="-5.0230343410036481E-2"/>
                  <c:y val="-0.5012273376653649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F48-4367-B115-2C22DF895DE0}"/>
                </c:ext>
              </c:extLst>
            </c:dLbl>
            <c:dLbl>
              <c:idx val="3"/>
              <c:layout>
                <c:manualLayout>
                  <c:x val="0.17365575088499047"/>
                  <c:y val="0.4033236360602658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F48-4367-B115-2C22DF895DE0}"/>
                </c:ext>
              </c:extLst>
            </c:dLbl>
            <c:dLbl>
              <c:idx val="4"/>
              <c:layout>
                <c:manualLayout>
                  <c:x val="-0.27293482251978646"/>
                  <c:y val="0.2691834151149487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F48-4367-B115-2C22DF895DE0}"/>
                </c:ext>
              </c:extLst>
            </c:dLbl>
            <c:dLbl>
              <c:idx val="5"/>
              <c:layout>
                <c:manualLayout>
                  <c:x val="-0.25894363102714318"/>
                  <c:y val="0.4344773447906240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F48-4367-B115-2C22DF895DE0}"/>
                </c:ext>
              </c:extLst>
            </c:dLbl>
            <c:dLbl>
              <c:idx val="6"/>
              <c:layout>
                <c:manualLayout>
                  <c:x val="-0.28218728736974436"/>
                  <c:y val="7.465421731341678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F48-4367-B115-2C22DF895DE0}"/>
                </c:ext>
              </c:extLst>
            </c:dLbl>
            <c:dLbl>
              <c:idx val="7"/>
              <c:layout>
                <c:manualLayout>
                  <c:x val="-0.28916976541576805"/>
                  <c:y val="-8.727677884687076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F48-4367-B115-2C22DF895DE0}"/>
                </c:ext>
              </c:extLst>
            </c:dLbl>
            <c:dLbl>
              <c:idx val="8"/>
              <c:layout>
                <c:manualLayout>
                  <c:x val="-0.34185294842177028"/>
                  <c:y val="-0.2421878376830130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F48-4367-B115-2C22DF895DE0}"/>
                </c:ext>
              </c:extLst>
            </c:dLbl>
            <c:numFmt formatCode="0.00%" sourceLinked="0"/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'Prihodi '!$A$2:$A$10</c:f>
              <c:strCache>
                <c:ptCount val="9"/>
                <c:pt idx="0">
                  <c:v>Prihodi od poreza</c:v>
                </c:pt>
                <c:pt idx="1">
                  <c:v>Pomoći iz inozemstva i od subjekata unutar općeg proračuna</c:v>
                </c:pt>
                <c:pt idx="2">
                  <c:v>Prihodi od imovine </c:v>
                </c:pt>
                <c:pt idx="3">
                  <c:v>Prihodi od upravnih i administrativnih pristojbi, pristojbi po posebnim propisima i naknada</c:v>
                </c:pt>
                <c:pt idx="4">
                  <c:v>Prihodi od prodaje proizvoda i robe te pruženih usluga i prihodi od donacija</c:v>
                </c:pt>
                <c:pt idx="5">
                  <c:v>Kazne, upravne mjere i ostali prihodi</c:v>
                </c:pt>
                <c:pt idx="6">
                  <c:v>Prihodi od prodaje neproizvedene dugotrajne imovine</c:v>
                </c:pt>
                <c:pt idx="7">
                  <c:v>Prihodi od prodaje proizvedene dugotrajne imovine</c:v>
                </c:pt>
                <c:pt idx="8">
                  <c:v>Primici iz računa financiranja</c:v>
                </c:pt>
              </c:strCache>
            </c:strRef>
          </c:cat>
          <c:val>
            <c:numRef>
              <c:f>'Prihodi '!$B$2:$B$10</c:f>
              <c:numCache>
                <c:formatCode>#,##0.00</c:formatCode>
                <c:ptCount val="9"/>
                <c:pt idx="0">
                  <c:v>52366000</c:v>
                </c:pt>
                <c:pt idx="1">
                  <c:v>38487032</c:v>
                </c:pt>
                <c:pt idx="2">
                  <c:v>5214153</c:v>
                </c:pt>
                <c:pt idx="3">
                  <c:v>17568767.640000001</c:v>
                </c:pt>
                <c:pt idx="4">
                  <c:v>709430</c:v>
                </c:pt>
                <c:pt idx="5">
                  <c:v>268650</c:v>
                </c:pt>
                <c:pt idx="6">
                  <c:v>3500000</c:v>
                </c:pt>
                <c:pt idx="7">
                  <c:v>450576</c:v>
                </c:pt>
                <c:pt idx="8">
                  <c:v>10915000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F48-4367-B115-2C22DF895DE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600812071824993"/>
          <c:y val="3.450700451194149E-2"/>
          <c:w val="0.67331486191109935"/>
          <c:h val="0.94320298204534259"/>
        </c:manualLayout>
      </c:layout>
      <c:pie3DChart>
        <c:varyColors val="1"/>
        <c:ser>
          <c:idx val="0"/>
          <c:order val="0"/>
          <c:explosion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FF00-47FA-9195-EE14E0ED353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FF00-47FA-9195-EE14E0ED353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F1A2D3E-FA30-4D23-A478-0163F43831CA}" type="CATEGORYNAME">
                      <a:rPr lang="en-US"/>
                      <a:pPr/>
                      <a:t>[NAZIV KATEGORIJE]</a:t>
                    </a:fld>
                    <a:r>
                      <a:rPr lang="en-US"/>
                      <a:t>
</a:t>
                    </a:r>
                    <a:fld id="{05675E0F-3603-4117-94A0-A291EFEC2D44}" type="PERCENTAGE">
                      <a:rPr lang="en-US"/>
                      <a:pPr/>
                      <a:t>[POSTOTAK]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F00-47FA-9195-EE14E0ED353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C170987-337E-4E8B-89A3-BB1B1F1260C9}" type="CATEGORYNAME">
                      <a:rPr lang="it-IT"/>
                      <a:pPr/>
                      <a:t>[NAZIV KATEGORIJE]</a:t>
                    </a:fld>
                    <a:r>
                      <a:rPr lang="it-IT"/>
                      <a:t>
</a:t>
                    </a:r>
                    <a:fld id="{33F6C409-E452-47D7-B50B-B7540B4AC06E}" type="PERCENTAGE">
                      <a:rPr lang="it-IT"/>
                      <a:pPr/>
                      <a:t>[POSTOTAK]</a:t>
                    </a:fld>
                    <a:endParaRPr lang="it-IT"/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F00-47FA-9195-EE14E0ED3535}"/>
                </c:ext>
              </c:extLst>
            </c:dLbl>
            <c:numFmt formatCode="0.00%" sourceLinked="0"/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'Prihodi po namjeni'!$A$2:$A$3</c:f>
              <c:strCache>
                <c:ptCount val="2"/>
                <c:pt idx="0">
                  <c:v>Nenamjenski prihodi</c:v>
                </c:pt>
                <c:pt idx="1">
                  <c:v>Namjenski prihodi i primici</c:v>
                </c:pt>
              </c:strCache>
            </c:strRef>
          </c:cat>
          <c:val>
            <c:numRef>
              <c:f>'Prihodi po namjeni'!$B$2:$B$3</c:f>
              <c:numCache>
                <c:formatCode>#,##0.00</c:formatCode>
                <c:ptCount val="2"/>
                <c:pt idx="0">
                  <c:v>64160203.280000001</c:v>
                </c:pt>
                <c:pt idx="1">
                  <c:v>44567282.109999999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F00-47FA-9195-EE14E0ED3535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6-FF00-47FA-9195-EE14E0ED353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8-FF00-47FA-9195-EE14E0ED3535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'Prihodi po namjeni'!$A$2:$A$3</c:f>
              <c:strCache>
                <c:ptCount val="2"/>
                <c:pt idx="0">
                  <c:v>Nenamjenski prihodi</c:v>
                </c:pt>
                <c:pt idx="1">
                  <c:v>Namjenski prihodi i primici</c:v>
                </c:pt>
              </c:strCache>
            </c:strRef>
          </c:cat>
          <c:val>
            <c:numRef>
              <c:f>'Prihodi po namjeni'!$C$2:$C$3</c:f>
              <c:numCache>
                <c:formatCode>0.00%</c:formatCode>
                <c:ptCount val="2"/>
                <c:pt idx="0">
                  <c:v>0.59010104988504597</c:v>
                </c:pt>
                <c:pt idx="1">
                  <c:v>0.40989895011495397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F00-47FA-9195-EE14E0ED353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851394107693422"/>
          <c:y val="0.79558551387454723"/>
          <c:w val="0.26888718599418965"/>
          <c:h val="0.1647376052504388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r-H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ln w="0"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0">
                <a:solidFill>
                  <a:srgbClr val="FFFFFF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41A-4694-8ECC-D6CC7B14D51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0">
                <a:solidFill>
                  <a:srgbClr val="FFFFFF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41A-4694-8ECC-D6CC7B14D51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0">
                <a:solidFill>
                  <a:srgbClr val="FFFFFF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41A-4694-8ECC-D6CC7B14D51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0">
                <a:solidFill>
                  <a:srgbClr val="FFFFFF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41A-4694-8ECC-D6CC7B14D51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0">
                <a:solidFill>
                  <a:srgbClr val="FFFFFF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41A-4694-8ECC-D6CC7B14D51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0">
                <a:solidFill>
                  <a:srgbClr val="FFFFFF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641A-4694-8ECC-D6CC7B14D51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0">
                <a:solidFill>
                  <a:srgbClr val="FFFFFF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41A-4694-8ECC-D6CC7B14D51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0">
                <a:solidFill>
                  <a:srgbClr val="FFFFFF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641A-4694-8ECC-D6CC7B14D51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0">
                <a:solidFill>
                  <a:srgbClr val="FFFFFF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641A-4694-8ECC-D6CC7B14D51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0">
                <a:solidFill>
                  <a:srgbClr val="FFFFFF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641A-4694-8ECC-D6CC7B14D51E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0">
                <a:solidFill>
                  <a:srgbClr val="FFFFFF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641A-4694-8ECC-D6CC7B14D51E}"/>
              </c:ext>
            </c:extLst>
          </c:dPt>
          <c:dLbls>
            <c:dLbl>
              <c:idx val="2"/>
              <c:layout>
                <c:manualLayout>
                  <c:x val="0.29213054204254391"/>
                  <c:y val="4.307031538855039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1A-4694-8ECC-D6CC7B14D51E}"/>
                </c:ext>
              </c:extLst>
            </c:dLbl>
            <c:dLbl>
              <c:idx val="3"/>
              <c:layout>
                <c:manualLayout>
                  <c:x val="0.12168377994101413"/>
                  <c:y val="5.4909921545388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41A-4694-8ECC-D6CC7B14D51E}"/>
                </c:ext>
              </c:extLst>
            </c:dLbl>
            <c:dLbl>
              <c:idx val="4"/>
              <c:layout>
                <c:manualLayout>
                  <c:x val="3.1943756526799059E-2"/>
                  <c:y val="-1.619538186477943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41A-4694-8ECC-D6CC7B14D51E}"/>
                </c:ext>
              </c:extLst>
            </c:dLbl>
            <c:dLbl>
              <c:idx val="5"/>
              <c:layout>
                <c:manualLayout>
                  <c:x val="-0.15390928203911491"/>
                  <c:y val="-4.74475660837018E-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41A-4694-8ECC-D6CC7B14D51E}"/>
                </c:ext>
              </c:extLst>
            </c:dLbl>
            <c:dLbl>
              <c:idx val="6"/>
              <c:layout>
                <c:manualLayout>
                  <c:x val="-0.17104202132910307"/>
                  <c:y val="-4.24515926438039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41A-4694-8ECC-D6CC7B14D51E}"/>
                </c:ext>
              </c:extLst>
            </c:dLbl>
            <c:dLbl>
              <c:idx val="7"/>
              <c:layout>
                <c:manualLayout>
                  <c:x val="-9.2840740041598327E-2"/>
                  <c:y val="-0.10449141253754324"/>
                </c:manualLayout>
              </c:layout>
              <c:tx>
                <c:rich>
                  <a:bodyPr/>
                  <a:lstStyle/>
                  <a:p>
                    <a:fld id="{9DBD91DF-F8C4-4140-8CDE-FF589D4FAEC9}" type="CATEGORYNAME">
                      <a:rPr lang="en-US"/>
                      <a:pPr/>
                      <a:t>[NAZIV KATEGORIJE]</a:t>
                    </a:fld>
                    <a:r>
                      <a:rPr lang="en-US"/>
                      <a:t>
</a:t>
                    </a:r>
                    <a:fld id="{73CC3B64-FF53-42F0-974C-1D02388B17B2}" type="PERCENTAGE">
                      <a:rPr lang="en-US"/>
                      <a:pPr/>
                      <a:t>[POSTOTAK]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641A-4694-8ECC-D6CC7B14D51E}"/>
                </c:ext>
              </c:extLst>
            </c:dLbl>
            <c:dLbl>
              <c:idx val="8"/>
              <c:layout>
                <c:manualLayout>
                  <c:x val="-0.12581384746470117"/>
                  <c:y val="0.1229588885681147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41A-4694-8ECC-D6CC7B14D51E}"/>
                </c:ext>
              </c:extLst>
            </c:dLbl>
            <c:dLbl>
              <c:idx val="9"/>
              <c:layout>
                <c:manualLayout>
                  <c:x val="-0.36420166531873294"/>
                  <c:y val="0.1067191385693809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41A-4694-8ECC-D6CC7B14D51E}"/>
                </c:ext>
              </c:extLst>
            </c:dLbl>
            <c:dLbl>
              <c:idx val="10"/>
              <c:layout>
                <c:manualLayout>
                  <c:x val="-0.20295552511399709"/>
                  <c:y val="6.698028251763836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41A-4694-8ECC-D6CC7B14D51E}"/>
                </c:ext>
              </c:extLst>
            </c:dLbl>
            <c:numFmt formatCode="0.00%" sourceLinked="0"/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'Rashodi '!$A$2:$A$12</c:f>
              <c:strCache>
                <c:ptCount val="11"/>
                <c:pt idx="0">
                  <c:v>Rashodi za zaposlene</c:v>
                </c:pt>
                <c:pt idx="1">
                  <c:v>Materijalni rashodi</c:v>
                </c:pt>
                <c:pt idx="2">
                  <c:v>Financijski rashodi</c:v>
                </c:pt>
                <c:pt idx="3">
                  <c:v>Subvencije</c:v>
                </c:pt>
                <c:pt idx="4">
                  <c:v>Pomoći dane u inozemstvo i unutar općeg proračuna</c:v>
                </c:pt>
                <c:pt idx="5">
                  <c:v>Naknade građanima i kućanstvima na temelju osiguranja i druge naknade</c:v>
                </c:pt>
                <c:pt idx="6">
                  <c:v>Ostali rashodi</c:v>
                </c:pt>
                <c:pt idx="7">
                  <c:v>Rashodi za nabavu neproizvedene dugotrajne imovine</c:v>
                </c:pt>
                <c:pt idx="8">
                  <c:v>Rashodi za nabavu proizvedene dugotrajne imovine</c:v>
                </c:pt>
                <c:pt idx="9">
                  <c:v>Rashodi za dodatna ulaganja na nefinancijskoj imovini</c:v>
                </c:pt>
                <c:pt idx="10">
                  <c:v>Izdaci iz računa financiranja</c:v>
                </c:pt>
              </c:strCache>
            </c:strRef>
          </c:cat>
          <c:val>
            <c:numRef>
              <c:f>'Rashodi '!$B$2:$B$12</c:f>
              <c:numCache>
                <c:formatCode>#,##0.00</c:formatCode>
                <c:ptCount val="11"/>
                <c:pt idx="0">
                  <c:v>44465438</c:v>
                </c:pt>
                <c:pt idx="1">
                  <c:v>32656280.170000002</c:v>
                </c:pt>
                <c:pt idx="2">
                  <c:v>265807</c:v>
                </c:pt>
                <c:pt idx="3">
                  <c:v>3398628</c:v>
                </c:pt>
                <c:pt idx="4">
                  <c:v>1686000</c:v>
                </c:pt>
                <c:pt idx="5">
                  <c:v>1829078</c:v>
                </c:pt>
                <c:pt idx="6">
                  <c:v>10843524</c:v>
                </c:pt>
                <c:pt idx="7">
                  <c:v>1363855</c:v>
                </c:pt>
                <c:pt idx="8">
                  <c:v>40966035.219999999</c:v>
                </c:pt>
                <c:pt idx="9">
                  <c:v>1005125</c:v>
                </c:pt>
                <c:pt idx="10">
                  <c:v>502000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41A-4694-8ECC-D6CC7B14D51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928256699040944"/>
          <c:y val="7.8558748489445746E-2"/>
          <c:w val="0.81123079519300856"/>
          <c:h val="0.49119428891613265"/>
        </c:manualLayout>
      </c:layout>
      <c:bar3DChart>
        <c:barDir val="col"/>
        <c:grouping val="standard"/>
        <c:varyColors val="0"/>
        <c:ser>
          <c:idx val="0"/>
          <c:order val="0"/>
          <c:tx>
            <c:v>Grad Pula - Pola</c:v>
          </c:tx>
          <c:spPr>
            <a:gradFill rotWithShape="1">
              <a:gsLst>
                <a:gs pos="0">
                  <a:schemeClr val="accent2">
                    <a:tint val="77000"/>
                    <a:tint val="96000"/>
                    <a:lumMod val="100000"/>
                  </a:schemeClr>
                </a:gs>
                <a:gs pos="78000">
                  <a:schemeClr val="accent2">
                    <a:tint val="77000"/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'rashodi grad-pror koris'!$A$2:$A$12</c:f>
              <c:strCache>
                <c:ptCount val="11"/>
                <c:pt idx="0">
                  <c:v>Rashodi za zaposlene </c:v>
                </c:pt>
                <c:pt idx="1">
                  <c:v>Materijalni rashodi</c:v>
                </c:pt>
                <c:pt idx="2">
                  <c:v>Financijski rashodi</c:v>
                </c:pt>
                <c:pt idx="3">
                  <c:v>Subvencije</c:v>
                </c:pt>
                <c:pt idx="4">
                  <c:v>Pomoći dane u inozemstvo i unutar općeg proračuna</c:v>
                </c:pt>
                <c:pt idx="5">
                  <c:v>Naknade građanima i kućanstvima na temelju osiguranja i druge naknade</c:v>
                </c:pt>
                <c:pt idx="6">
                  <c:v>Ostali rashodi</c:v>
                </c:pt>
                <c:pt idx="7">
                  <c:v>Rashodi za nabavu neproizvedene dugotrajne imovine</c:v>
                </c:pt>
                <c:pt idx="8">
                  <c:v>Rashodi za nabavu proizvedene dugotrajne imovine</c:v>
                </c:pt>
                <c:pt idx="9">
                  <c:v>Rashodi za dodatna ulaganja na nefinancijskoj imovini</c:v>
                </c:pt>
                <c:pt idx="10">
                  <c:v>Izdaci iz računa financiranja</c:v>
                </c:pt>
              </c:strCache>
            </c:strRef>
          </c:cat>
          <c:val>
            <c:numRef>
              <c:f>'rashodi grad-pror koris'!$B$2:$B$12</c:f>
              <c:numCache>
                <c:formatCode>#,##0.00</c:formatCode>
                <c:ptCount val="11"/>
                <c:pt idx="0">
                  <c:v>8182701</c:v>
                </c:pt>
                <c:pt idx="1">
                  <c:v>24722252.699999999</c:v>
                </c:pt>
                <c:pt idx="2">
                  <c:v>263000</c:v>
                </c:pt>
                <c:pt idx="3">
                  <c:v>3398628</c:v>
                </c:pt>
                <c:pt idx="4">
                  <c:v>1686000</c:v>
                </c:pt>
                <c:pt idx="5">
                  <c:v>1593950</c:v>
                </c:pt>
                <c:pt idx="6">
                  <c:v>10835974</c:v>
                </c:pt>
                <c:pt idx="7">
                  <c:v>1358655</c:v>
                </c:pt>
                <c:pt idx="8">
                  <c:v>37886621.690000005</c:v>
                </c:pt>
                <c:pt idx="9">
                  <c:v>0</c:v>
                </c:pt>
                <c:pt idx="10">
                  <c:v>502000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E6-4775-AB66-55985E060A60}"/>
            </c:ext>
          </c:extLst>
        </c:ser>
        <c:ser>
          <c:idx val="1"/>
          <c:order val="1"/>
          <c:tx>
            <c:v>Proračunski korisnici</c:v>
          </c:tx>
          <c:spPr>
            <a:gradFill rotWithShape="1">
              <a:gsLst>
                <a:gs pos="0">
                  <a:schemeClr val="accent2">
                    <a:shade val="76000"/>
                    <a:tint val="96000"/>
                    <a:lumMod val="100000"/>
                  </a:schemeClr>
                </a:gs>
                <a:gs pos="78000">
                  <a:schemeClr val="accent2">
                    <a:shade val="76000"/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'rashodi grad-pror koris'!$A$2:$A$12</c:f>
              <c:strCache>
                <c:ptCount val="11"/>
                <c:pt idx="0">
                  <c:v>Rashodi za zaposlene </c:v>
                </c:pt>
                <c:pt idx="1">
                  <c:v>Materijalni rashodi</c:v>
                </c:pt>
                <c:pt idx="2">
                  <c:v>Financijski rashodi</c:v>
                </c:pt>
                <c:pt idx="3">
                  <c:v>Subvencije</c:v>
                </c:pt>
                <c:pt idx="4">
                  <c:v>Pomoći dane u inozemstvo i unutar općeg proračuna</c:v>
                </c:pt>
                <c:pt idx="5">
                  <c:v>Naknade građanima i kućanstvima na temelju osiguranja i druge naknade</c:v>
                </c:pt>
                <c:pt idx="6">
                  <c:v>Ostali rashodi</c:v>
                </c:pt>
                <c:pt idx="7">
                  <c:v>Rashodi za nabavu neproizvedene dugotrajne imovine</c:v>
                </c:pt>
                <c:pt idx="8">
                  <c:v>Rashodi za nabavu proizvedene dugotrajne imovine</c:v>
                </c:pt>
                <c:pt idx="9">
                  <c:v>Rashodi za dodatna ulaganja na nefinancijskoj imovini</c:v>
                </c:pt>
                <c:pt idx="10">
                  <c:v>Izdaci iz računa financiranja</c:v>
                </c:pt>
              </c:strCache>
            </c:strRef>
          </c:cat>
          <c:val>
            <c:numRef>
              <c:f>'rashodi grad-pror koris'!$C$2:$C$12</c:f>
              <c:numCache>
                <c:formatCode>#,##0.00</c:formatCode>
                <c:ptCount val="11"/>
                <c:pt idx="0">
                  <c:v>36282737</c:v>
                </c:pt>
                <c:pt idx="1">
                  <c:v>7934027.4700000025</c:v>
                </c:pt>
                <c:pt idx="2">
                  <c:v>2807</c:v>
                </c:pt>
                <c:pt idx="3">
                  <c:v>0</c:v>
                </c:pt>
                <c:pt idx="4">
                  <c:v>0</c:v>
                </c:pt>
                <c:pt idx="5">
                  <c:v>235128</c:v>
                </c:pt>
                <c:pt idx="6">
                  <c:v>7550</c:v>
                </c:pt>
                <c:pt idx="7">
                  <c:v>5200</c:v>
                </c:pt>
                <c:pt idx="8">
                  <c:v>3079413.5299999937</c:v>
                </c:pt>
                <c:pt idx="9">
                  <c:v>1005125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E6-4775-AB66-55985E060A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60279168"/>
        <c:axId val="960276256"/>
        <c:axId val="575773936"/>
      </c:bar3DChart>
      <c:catAx>
        <c:axId val="96027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960276256"/>
        <c:crosses val="autoZero"/>
        <c:auto val="1"/>
        <c:lblAlgn val="ctr"/>
        <c:lblOffset val="100"/>
        <c:noMultiLvlLbl val="0"/>
      </c:catAx>
      <c:valAx>
        <c:axId val="960276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960279168"/>
        <c:crosses val="autoZero"/>
        <c:crossBetween val="between"/>
      </c:valAx>
      <c:serAx>
        <c:axId val="57577393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960276256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675351640636466"/>
          <c:y val="0.93133329482679739"/>
          <c:w val="0.29380133367445416"/>
          <c:h val="5.01273874428381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 baseline="0"/>
      </a:pPr>
      <a:endParaRPr lang="sr-Latn-R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Obrazovanje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Sheet1!$C$2:$F$2</c:f>
              <c:numCache>
                <c:formatCode>#,##0.00</c:formatCode>
                <c:ptCount val="4"/>
                <c:pt idx="0">
                  <c:v>1824126.8830048442</c:v>
                </c:pt>
                <c:pt idx="1">
                  <c:v>2006238.75</c:v>
                </c:pt>
                <c:pt idx="2">
                  <c:v>2997621</c:v>
                </c:pt>
                <c:pt idx="3">
                  <c:v>3820363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CA-4A84-B29D-1F3A1F95D8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9249679"/>
        <c:axId val="1009241999"/>
      </c:barChart>
      <c:catAx>
        <c:axId val="100924967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09241999"/>
        <c:crosses val="autoZero"/>
        <c:auto val="1"/>
        <c:lblAlgn val="ctr"/>
        <c:lblOffset val="100"/>
        <c:noMultiLvlLbl val="0"/>
      </c:catAx>
      <c:valAx>
        <c:axId val="100924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0092496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Predškolski</a:t>
            </a:r>
            <a:r>
              <a:rPr lang="hr-HR" baseline="0"/>
              <a:t> odgoj</a:t>
            </a:r>
            <a:endParaRPr lang="hr-H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Sheet1!$C$3:$F$3</c:f>
              <c:numCache>
                <c:formatCode>#,##0.00</c:formatCode>
                <c:ptCount val="4"/>
                <c:pt idx="0">
                  <c:v>6008446.612250315</c:v>
                </c:pt>
                <c:pt idx="1">
                  <c:v>7219105.5</c:v>
                </c:pt>
                <c:pt idx="2">
                  <c:v>9317981</c:v>
                </c:pt>
                <c:pt idx="3">
                  <c:v>11470238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E4-40B6-B68F-5059A12633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1615471"/>
        <c:axId val="1011604431"/>
      </c:barChart>
      <c:catAx>
        <c:axId val="101161547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11604431"/>
        <c:crosses val="autoZero"/>
        <c:auto val="1"/>
        <c:lblAlgn val="ctr"/>
        <c:lblOffset val="100"/>
        <c:noMultiLvlLbl val="0"/>
      </c:catAx>
      <c:valAx>
        <c:axId val="1011604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0116154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Sport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Sheet1!$C$4:$F$4</c:f>
              <c:numCache>
                <c:formatCode>#,##0.00</c:formatCode>
                <c:ptCount val="4"/>
                <c:pt idx="0">
                  <c:v>3843136.9035768793</c:v>
                </c:pt>
                <c:pt idx="1">
                  <c:v>4230342.5299999993</c:v>
                </c:pt>
                <c:pt idx="2">
                  <c:v>4694054.08</c:v>
                </c:pt>
                <c:pt idx="3">
                  <c:v>4790660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CF-46D3-A0A1-2DCD7AADC3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8710415"/>
        <c:axId val="1008721455"/>
      </c:barChart>
      <c:catAx>
        <c:axId val="100871041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08721455"/>
        <c:crosses val="autoZero"/>
        <c:auto val="1"/>
        <c:lblAlgn val="ctr"/>
        <c:lblOffset val="100"/>
        <c:noMultiLvlLbl val="0"/>
      </c:catAx>
      <c:valAx>
        <c:axId val="1008721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0087104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/>
              <a:t>Tehnička kultura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Sheet1!$C$5:$F$5</c:f>
              <c:numCache>
                <c:formatCode>#,##0.00</c:formatCode>
                <c:ptCount val="4"/>
                <c:pt idx="0">
                  <c:v>130068.35224633352</c:v>
                </c:pt>
                <c:pt idx="1">
                  <c:v>143942.40000000002</c:v>
                </c:pt>
                <c:pt idx="2">
                  <c:v>162925</c:v>
                </c:pt>
                <c:pt idx="3">
                  <c:v>197558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DB-478A-9CEC-3CB055B929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8715695"/>
        <c:axId val="1008709935"/>
      </c:barChart>
      <c:catAx>
        <c:axId val="100871569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08709935"/>
        <c:crosses val="autoZero"/>
        <c:auto val="1"/>
        <c:lblAlgn val="ctr"/>
        <c:lblOffset val="100"/>
        <c:noMultiLvlLbl val="0"/>
      </c:catAx>
      <c:valAx>
        <c:axId val="100870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0087156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55732C5-A135-1B40-81D9-D143AA8FEFF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9463183-51DD-1446-866B-C042AA7AF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7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C3B68F1-AEB7-D246-9B80-55B337F6402D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1499D51-F76D-0D4C-BFF3-9FB1AADD7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38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99D51-F76D-0D4C-BFF3-9FB1AADD7F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2250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8:notes"/>
          <p:cNvSpPr txBox="1">
            <a:spLocks noGrp="1"/>
          </p:cNvSpPr>
          <p:nvPr>
            <p:ph type="body" idx="1"/>
          </p:nvPr>
        </p:nvSpPr>
        <p:spPr>
          <a:xfrm>
            <a:off x="673789" y="5118725"/>
            <a:ext cx="5390305" cy="484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>
              <a:buSzPts val="1100"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5A8F5B18-906A-67C4-BF4E-E753F4742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>
            <a:extLst>
              <a:ext uri="{FF2B5EF4-FFF2-40B4-BE49-F238E27FC236}">
                <a16:creationId xmlns:a16="http://schemas.microsoft.com/office/drawing/2014/main" id="{ACF53079-FF95-0FAB-F206-5243604EC3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-222250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8:notes">
            <a:extLst>
              <a:ext uri="{FF2B5EF4-FFF2-40B4-BE49-F238E27FC236}">
                <a16:creationId xmlns:a16="http://schemas.microsoft.com/office/drawing/2014/main" id="{B5059685-DFDC-AA2B-D476-5E717DB3E1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789" y="5118725"/>
            <a:ext cx="5390305" cy="484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>
              <a:buSzPts val="11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2979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6077C451-7282-90F1-C8F1-CD4C3D222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>
            <a:extLst>
              <a:ext uri="{FF2B5EF4-FFF2-40B4-BE49-F238E27FC236}">
                <a16:creationId xmlns:a16="http://schemas.microsoft.com/office/drawing/2014/main" id="{BA235E76-C6BD-BF65-A00C-9631018A20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-222250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8:notes">
            <a:extLst>
              <a:ext uri="{FF2B5EF4-FFF2-40B4-BE49-F238E27FC236}">
                <a16:creationId xmlns:a16="http://schemas.microsoft.com/office/drawing/2014/main" id="{9C04856D-D325-94DF-A833-4E425B4054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789" y="5118725"/>
            <a:ext cx="5390305" cy="484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>
              <a:buSzPts val="11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1779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99D51-F76D-0D4C-BFF3-9FB1AADD7F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90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2250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4:notes"/>
          <p:cNvSpPr txBox="1">
            <a:spLocks noGrp="1"/>
          </p:cNvSpPr>
          <p:nvPr>
            <p:ph type="body" idx="1"/>
          </p:nvPr>
        </p:nvSpPr>
        <p:spPr>
          <a:xfrm>
            <a:off x="673789" y="5118725"/>
            <a:ext cx="5390305" cy="484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>
              <a:buSzPts val="1100"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2250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1:notes"/>
          <p:cNvSpPr txBox="1">
            <a:spLocks noGrp="1"/>
          </p:cNvSpPr>
          <p:nvPr>
            <p:ph type="body" idx="1"/>
          </p:nvPr>
        </p:nvSpPr>
        <p:spPr>
          <a:xfrm>
            <a:off x="673789" y="5118725"/>
            <a:ext cx="5390305" cy="484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>
              <a:buSzPts val="1100"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2250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6:notes"/>
          <p:cNvSpPr txBox="1">
            <a:spLocks noGrp="1"/>
          </p:cNvSpPr>
          <p:nvPr>
            <p:ph type="body" idx="1"/>
          </p:nvPr>
        </p:nvSpPr>
        <p:spPr>
          <a:xfrm>
            <a:off x="673789" y="5118725"/>
            <a:ext cx="5390305" cy="484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>
              <a:buSzPts val="1100"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2250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673789" y="5118725"/>
            <a:ext cx="5390305" cy="484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>
              <a:buSzPts val="1100"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2250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3:notes"/>
          <p:cNvSpPr txBox="1">
            <a:spLocks noGrp="1"/>
          </p:cNvSpPr>
          <p:nvPr>
            <p:ph type="body" idx="1"/>
          </p:nvPr>
        </p:nvSpPr>
        <p:spPr>
          <a:xfrm>
            <a:off x="673789" y="5118725"/>
            <a:ext cx="5390305" cy="484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>
              <a:buSzPts val="1100"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2250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73789" y="5118725"/>
            <a:ext cx="5390305" cy="484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>
              <a:buSzPts val="1100"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2250" y="808038"/>
            <a:ext cx="7183438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10:notes"/>
          <p:cNvSpPr txBox="1">
            <a:spLocks noGrp="1"/>
          </p:cNvSpPr>
          <p:nvPr>
            <p:ph type="body" idx="1"/>
          </p:nvPr>
        </p:nvSpPr>
        <p:spPr>
          <a:xfrm>
            <a:off x="673789" y="5118725"/>
            <a:ext cx="5390305" cy="484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>
              <a:buSzPts val="1100"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280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24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170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933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0204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91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945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893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248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68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490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93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15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090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795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532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2140BA-2BC9-4B7B-340B-76347D9987B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389" y="5791198"/>
            <a:ext cx="1827529" cy="80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8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pula.hr/hr/gradska-uprava/upravni-odjeli-i-sluzbe/upravni-odjel-za-lokalnu-samouprav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ula.hr/hr/gradska-uprava/upravni-odjeli-i-sluzbe/upravni-odjel-za-lokalnu-samoupravu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A26BA7-5550-7C6A-9378-FF74E29AFE1E}"/>
              </a:ext>
            </a:extLst>
          </p:cNvPr>
          <p:cNvSpPr txBox="1">
            <a:spLocks/>
          </p:cNvSpPr>
          <p:nvPr/>
        </p:nvSpPr>
        <p:spPr>
          <a:xfrm>
            <a:off x="845161" y="2901820"/>
            <a:ext cx="7766936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4880"/>
              </a:lnSpc>
            </a:pPr>
            <a:endParaRPr lang="en-US" sz="3000" i="1" dirty="0"/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EF1255BE-3311-21D4-F305-4DADBD951B90}"/>
              </a:ext>
            </a:extLst>
          </p:cNvPr>
          <p:cNvSpPr/>
          <p:nvPr/>
        </p:nvSpPr>
        <p:spPr>
          <a:xfrm>
            <a:off x="657610" y="2136338"/>
            <a:ext cx="951414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Proračun Grada Pula - Pola </a:t>
            </a:r>
            <a:br>
              <a:rPr lang="hr-HR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 2025.</a:t>
            </a:r>
            <a:br>
              <a:rPr lang="hr-HR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5400" b="1" i="0" u="none" strike="noStrike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138.981.770,39</a:t>
            </a:r>
            <a:r>
              <a:rPr lang="hr-HR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EUR </a:t>
            </a:r>
            <a:endParaRPr lang="hr-H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9219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 txBox="1">
            <a:spLocks noGrp="1"/>
          </p:cNvSpPr>
          <p:nvPr>
            <p:ph type="title"/>
          </p:nvPr>
        </p:nvSpPr>
        <p:spPr>
          <a:xfrm>
            <a:off x="527184" y="525556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r-H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Pula - grad sporta</a:t>
            </a:r>
            <a:endParaRPr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Google Shape;208;p28"/>
          <p:cNvSpPr txBox="1">
            <a:spLocks noGrp="1"/>
          </p:cNvSpPr>
          <p:nvPr>
            <p:ph type="body" idx="1"/>
          </p:nvPr>
        </p:nvSpPr>
        <p:spPr>
          <a:xfrm>
            <a:off x="226884" y="863926"/>
            <a:ext cx="8897100" cy="39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2445" indent="-285750" algn="just">
              <a:lnSpc>
                <a:spcPct val="115000"/>
              </a:lnSpc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hr-HR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 2025. povećati će se sredstva za djelovanje sportskih udruga i Sportske zajednice za ukupno 341.618 eura.</a:t>
            </a:r>
          </a:p>
          <a:p>
            <a:pPr marL="512445" indent="-285750" algn="just">
              <a:lnSpc>
                <a:spcPct val="115000"/>
              </a:lnSpc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hr-HR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hr-HR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ovećanje sredstava za programe udruga natjecateljskog sporta (86.212 eura više u odnosu na 2024. godinu), </a:t>
            </a:r>
          </a:p>
          <a:p>
            <a:pPr marL="512445" indent="-285750" algn="just">
              <a:lnSpc>
                <a:spcPct val="115000"/>
              </a:lnSpc>
              <a:spcAft>
                <a:spcPts val="1200"/>
              </a:spcAft>
              <a:buClrTx/>
              <a:buFont typeface="Wingdings" panose="05000000000000000000" pitchFamily="2" charset="2"/>
              <a:buChar char="§"/>
            </a:pPr>
            <a:r>
              <a:rPr lang="hr-HR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hr-HR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ovećanje sredstava za sufinanciranje naknada trenera (23.839 eura više u odnosu na 2024. godinu), te za korištenje objekata sportske infrastrukture koja sredstva se povećavaju za 218.402 eura u odnosu na 2024. godinu.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4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8C12A09-F6F2-BA9C-D021-416147D67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29" y="4028624"/>
            <a:ext cx="6445623" cy="257824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>
            <a:spLocks noGrp="1"/>
          </p:cNvSpPr>
          <p:nvPr>
            <p:ph type="title"/>
          </p:nvPr>
        </p:nvSpPr>
        <p:spPr>
          <a:xfrm>
            <a:off x="286809" y="1569105"/>
            <a:ext cx="5538626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Izgradnja objekta Dnevni centar Veruda - Pula osigurana su sredstva za kreditno financiranje izgradnje novog poslovnog objekta Ustanove. Ukupno planirani iznos kredita je 6.000.000 eura, a za 2025.godinu 1.000.000 eura.</a:t>
            </a:r>
            <a:br>
              <a:rPr lang="hr-H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r-H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Povećanje sredstava za obroke u pučkoj kuhinji, organizirano stanovanje i prenoćišta za beskućnike ukupno 64.000 eura. </a:t>
            </a:r>
            <a:br>
              <a:rPr lang="hr-H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r-H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Povećanje sredstava za financiranje udruga u području socijalne skrbi za 91.020 eura, što je povećanje od 147% u odnosu na 2024. godinu.</a:t>
            </a:r>
            <a:br>
              <a:rPr lang="hr-H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r-H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E84825D8-7812-7367-7F5C-AB840FA391D5}"/>
              </a:ext>
            </a:extLst>
          </p:cNvPr>
          <p:cNvSpPr txBox="1"/>
          <p:nvPr/>
        </p:nvSpPr>
        <p:spPr>
          <a:xfrm>
            <a:off x="358526" y="751923"/>
            <a:ext cx="6200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1" kern="1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hr-HR" sz="24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ocijalna skrb i zdravstvo</a:t>
            </a:r>
            <a:endParaRPr lang="hr-HR" sz="24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4FD5E07-FA6D-1200-6503-9312E9C95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435" y="1707495"/>
            <a:ext cx="5612208" cy="373211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>
            <a:spLocks noGrp="1"/>
          </p:cNvSpPr>
          <p:nvPr>
            <p:ph type="title"/>
          </p:nvPr>
        </p:nvSpPr>
        <p:spPr>
          <a:xfrm>
            <a:off x="410634" y="904875"/>
            <a:ext cx="8596800" cy="81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r-H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Socijalna skrb i zdravstvo</a:t>
            </a:r>
            <a:endParaRPr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82E09D6D-DCFC-2AF8-56FE-1748A555E5E5}"/>
              </a:ext>
            </a:extLst>
          </p:cNvPr>
          <p:cNvSpPr txBox="1"/>
          <p:nvPr/>
        </p:nvSpPr>
        <p:spPr>
          <a:xfrm>
            <a:off x="410634" y="1456641"/>
            <a:ext cx="874765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Financiranje djelatnosti hospicija, sufinanciranje nabava vozila za Društvo distrofičara Istre, te povećanje sredstava za sufinanciranje stanarine liječnicima.</a:t>
            </a:r>
          </a:p>
          <a:p>
            <a:br>
              <a:rPr lang="hr-HR" sz="18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r-HR" sz="18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Osigurana su sredstva za održavanje djelatnosti hospicija u iznosu od 27.000 eura</a:t>
            </a:r>
            <a:r>
              <a:rPr lang="hr-HR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hr-HR" sz="1800" b="1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br>
              <a:rPr lang="hr-HR" sz="18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r-HR" sz="18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Osigurana su sredstva za nabavku prilagođenog vozila Društvu distrofičara Istre za otplatu kreditne obveze u iznosu od 6.000 eura</a:t>
            </a:r>
            <a:r>
              <a:rPr lang="hr-HR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br>
              <a:rPr lang="hr-HR" sz="18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r-HR" sz="18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Osigurana su sredstva za sufinanciranje stanarina liječnicima obiteljske i hitne medicine sa 30.000 na 40.000 eura u 2025. godini.</a:t>
            </a:r>
            <a:br>
              <a:rPr lang="hr-HR" sz="18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hr-HR" sz="18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r-HR" sz="1800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Uvećavaju se sredstva za smještaj korisnika u domove po otpustu iz bolnice s 48.000 eura na 100.000 eura što je uvećanje od 208%.</a:t>
            </a:r>
            <a:br>
              <a:rPr lang="hr-HR" sz="16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b="1" dirty="0">
                <a:solidFill>
                  <a:schemeClr val="tx1"/>
                </a:solidFill>
              </a:rPr>
              <a:t> </a:t>
            </a:r>
            <a:endParaRPr lang="hr-H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9E7349-9C5C-028A-79F2-ABE1FF643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8954"/>
          </a:xfrm>
        </p:spPr>
        <p:txBody>
          <a:bodyPr>
            <a:normAutofit/>
          </a:bodyPr>
          <a:lstStyle/>
          <a:p>
            <a:r>
              <a:rPr lang="hr-H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Rast 2022. – 2025.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F7DCEB15-CF01-802A-1E73-2B2047DA51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9924004"/>
              </p:ext>
            </p:extLst>
          </p:nvPr>
        </p:nvGraphicFramePr>
        <p:xfrm>
          <a:off x="226337" y="1740273"/>
          <a:ext cx="9533298" cy="3163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3532">
                  <a:extLst>
                    <a:ext uri="{9D8B030D-6E8A-4147-A177-3AD203B41FA5}">
                      <a16:colId xmlns:a16="http://schemas.microsoft.com/office/drawing/2014/main" val="184390693"/>
                    </a:ext>
                  </a:extLst>
                </a:gridCol>
                <a:gridCol w="1176951">
                  <a:extLst>
                    <a:ext uri="{9D8B030D-6E8A-4147-A177-3AD203B41FA5}">
                      <a16:colId xmlns:a16="http://schemas.microsoft.com/office/drawing/2014/main" val="2442406811"/>
                    </a:ext>
                  </a:extLst>
                </a:gridCol>
                <a:gridCol w="1093012">
                  <a:extLst>
                    <a:ext uri="{9D8B030D-6E8A-4147-A177-3AD203B41FA5}">
                      <a16:colId xmlns:a16="http://schemas.microsoft.com/office/drawing/2014/main" val="3764661389"/>
                    </a:ext>
                  </a:extLst>
                </a:gridCol>
                <a:gridCol w="949419">
                  <a:extLst>
                    <a:ext uri="{9D8B030D-6E8A-4147-A177-3AD203B41FA5}">
                      <a16:colId xmlns:a16="http://schemas.microsoft.com/office/drawing/2014/main" val="840005471"/>
                    </a:ext>
                  </a:extLst>
                </a:gridCol>
                <a:gridCol w="949419">
                  <a:extLst>
                    <a:ext uri="{9D8B030D-6E8A-4147-A177-3AD203B41FA5}">
                      <a16:colId xmlns:a16="http://schemas.microsoft.com/office/drawing/2014/main" val="1812349052"/>
                    </a:ext>
                  </a:extLst>
                </a:gridCol>
                <a:gridCol w="1031978">
                  <a:extLst>
                    <a:ext uri="{9D8B030D-6E8A-4147-A177-3AD203B41FA5}">
                      <a16:colId xmlns:a16="http://schemas.microsoft.com/office/drawing/2014/main" val="2538433433"/>
                    </a:ext>
                  </a:extLst>
                </a:gridCol>
                <a:gridCol w="1786042">
                  <a:extLst>
                    <a:ext uri="{9D8B030D-6E8A-4147-A177-3AD203B41FA5}">
                      <a16:colId xmlns:a16="http://schemas.microsoft.com/office/drawing/2014/main" val="3162339235"/>
                    </a:ext>
                  </a:extLst>
                </a:gridCol>
                <a:gridCol w="762945">
                  <a:extLst>
                    <a:ext uri="{9D8B030D-6E8A-4147-A177-3AD203B41FA5}">
                      <a16:colId xmlns:a16="http://schemas.microsoft.com/office/drawing/2014/main" val="3633165870"/>
                    </a:ext>
                  </a:extLst>
                </a:gridCol>
              </a:tblGrid>
              <a:tr h="456405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KN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EUR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RAZLIKA EUR (2022-2025)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hr-H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extLst>
                  <a:ext uri="{0D108BD9-81ED-4DB2-BD59-A6C34878D82A}">
                    <a16:rowId xmlns:a16="http://schemas.microsoft.com/office/drawing/2014/main" val="3945402307"/>
                  </a:ext>
                </a:extLst>
              </a:tr>
              <a:tr h="456405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OBRAZOVANJE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13.743.884,00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1.824.126,88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2.006.238,75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2.997.621,00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3.820.363,00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1.996.236,12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109,44</a:t>
                      </a:r>
                      <a:endParaRPr lang="hr-H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extLst>
                  <a:ext uri="{0D108BD9-81ED-4DB2-BD59-A6C34878D82A}">
                    <a16:rowId xmlns:a16="http://schemas.microsoft.com/office/drawing/2014/main" val="1062991979"/>
                  </a:ext>
                </a:extLst>
              </a:tr>
              <a:tr h="456405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PREDŠKOLSKI ODGOJ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45.270.641,00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6.008.446,61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7.219.105,50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9.317.981,00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11.470.238,00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5.461.791,39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90,90</a:t>
                      </a:r>
                      <a:endParaRPr lang="hr-H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extLst>
                  <a:ext uri="{0D108BD9-81ED-4DB2-BD59-A6C34878D82A}">
                    <a16:rowId xmlns:a16="http://schemas.microsoft.com/office/drawing/2014/main" val="1033597920"/>
                  </a:ext>
                </a:extLst>
              </a:tr>
              <a:tr h="456405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SPORT 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28.956.115,00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3.843.136,90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4.230.342,53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4.694.054,08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4.790.660,00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947.523,10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24,65</a:t>
                      </a:r>
                      <a:endParaRPr lang="hr-H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extLst>
                  <a:ext uri="{0D108BD9-81ED-4DB2-BD59-A6C34878D82A}">
                    <a16:rowId xmlns:a16="http://schemas.microsoft.com/office/drawing/2014/main" val="2730374947"/>
                  </a:ext>
                </a:extLst>
              </a:tr>
              <a:tr h="446834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TEHNIČKA KULTURA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980.000,00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130.068,35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143.942,40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162.925,00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197.558,00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67.489,65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51,89</a:t>
                      </a:r>
                      <a:endParaRPr lang="hr-HR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extLst>
                  <a:ext uri="{0D108BD9-81ED-4DB2-BD59-A6C34878D82A}">
                    <a16:rowId xmlns:a16="http://schemas.microsoft.com/office/drawing/2014/main" val="3762419500"/>
                  </a:ext>
                </a:extLst>
              </a:tr>
              <a:tr h="434566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MLADI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1.440.000,00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191.120,84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189.610,00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254.919,00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392.960,00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201.839,16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105,61</a:t>
                      </a:r>
                      <a:endParaRPr lang="hr-H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extLst>
                  <a:ext uri="{0D108BD9-81ED-4DB2-BD59-A6C34878D82A}">
                    <a16:rowId xmlns:a16="http://schemas.microsoft.com/office/drawing/2014/main" val="728769445"/>
                  </a:ext>
                </a:extLst>
              </a:tr>
              <a:tr h="456405">
                <a:tc>
                  <a:txBody>
                    <a:bodyPr/>
                    <a:lstStyle/>
                    <a:p>
                      <a:pPr algn="l" fontAlgn="ctr"/>
                      <a:r>
                        <a:rPr lang="hr-H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SOCIJALNA SKRB I ZDRAVSTVO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25.910.480,00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3.438.911,67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3.074.812,91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3.842.789,00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4.263.205,00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824.293,33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23,97</a:t>
                      </a:r>
                      <a:endParaRPr lang="hr-HR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90" marR="9290" marT="9290" marB="0" anchor="b"/>
                </a:tc>
                <a:extLst>
                  <a:ext uri="{0D108BD9-81ED-4DB2-BD59-A6C34878D82A}">
                    <a16:rowId xmlns:a16="http://schemas.microsoft.com/office/drawing/2014/main" val="1541234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2819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kon 3">
            <a:extLst>
              <a:ext uri="{FF2B5EF4-FFF2-40B4-BE49-F238E27FC236}">
                <a16:creationId xmlns:a16="http://schemas.microsoft.com/office/drawing/2014/main" id="{503F4870-6783-E9A2-F347-59F96958BD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3165529"/>
              </p:ext>
            </p:extLst>
          </p:nvPr>
        </p:nvGraphicFramePr>
        <p:xfrm>
          <a:off x="152400" y="118826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05530E00-52B4-0304-527A-A6E581E9E3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0589854"/>
              </p:ext>
            </p:extLst>
          </p:nvPr>
        </p:nvGraphicFramePr>
        <p:xfrm>
          <a:off x="5113698" y="125164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ikon 5">
            <a:extLst>
              <a:ext uri="{FF2B5EF4-FFF2-40B4-BE49-F238E27FC236}">
                <a16:creationId xmlns:a16="http://schemas.microsoft.com/office/drawing/2014/main" id="{5B59B30A-12A0-5032-CF1D-4C4719B20B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9203260"/>
              </p:ext>
            </p:extLst>
          </p:nvPr>
        </p:nvGraphicFramePr>
        <p:xfrm>
          <a:off x="2633049" y="393146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78454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kon 3">
            <a:extLst>
              <a:ext uri="{FF2B5EF4-FFF2-40B4-BE49-F238E27FC236}">
                <a16:creationId xmlns:a16="http://schemas.microsoft.com/office/drawing/2014/main" id="{FFAA6197-2522-8F0E-6E90-042A262E55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6117623"/>
              </p:ext>
            </p:extLst>
          </p:nvPr>
        </p:nvGraphicFramePr>
        <p:xfrm>
          <a:off x="306310" y="102078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C98B0326-9B0E-1F6A-C4B9-A9C9AE5BA1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5291117"/>
              </p:ext>
            </p:extLst>
          </p:nvPr>
        </p:nvGraphicFramePr>
        <p:xfrm>
          <a:off x="4941684" y="102078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ikon 5">
            <a:extLst>
              <a:ext uri="{FF2B5EF4-FFF2-40B4-BE49-F238E27FC236}">
                <a16:creationId xmlns:a16="http://schemas.microsoft.com/office/drawing/2014/main" id="{F25CC968-72F1-C3FA-1A82-49CB5FF53B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6553932"/>
              </p:ext>
            </p:extLst>
          </p:nvPr>
        </p:nvGraphicFramePr>
        <p:xfrm>
          <a:off x="2501775" y="389751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87062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 txBox="1">
            <a:spLocks noGrp="1"/>
          </p:cNvSpPr>
          <p:nvPr>
            <p:ph type="title"/>
          </p:nvPr>
        </p:nvSpPr>
        <p:spPr>
          <a:xfrm>
            <a:off x="677334" y="135013"/>
            <a:ext cx="9428691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br>
              <a:rPr lang="hr-HR" sz="2800" b="1" dirty="0">
                <a:solidFill>
                  <a:schemeClr val="tx1"/>
                </a:solidFill>
              </a:rPr>
            </a:br>
            <a:r>
              <a:rPr lang="hr-H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Pula - grad kulture – </a:t>
            </a:r>
            <a:r>
              <a:rPr lang="hr-HR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1.918.475,23 eura više </a:t>
            </a:r>
            <a:endParaRPr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Google Shape;220;p30"/>
          <p:cNvSpPr txBox="1">
            <a:spLocks noGrp="1"/>
          </p:cNvSpPr>
          <p:nvPr>
            <p:ph type="body" idx="1"/>
          </p:nvPr>
        </p:nvSpPr>
        <p:spPr>
          <a:xfrm>
            <a:off x="405189" y="1452393"/>
            <a:ext cx="9061845" cy="492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hr-HR" altLang="sr-Latn-R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 2025. godinu</a:t>
            </a:r>
            <a:r>
              <a:rPr lang="hr-HR" altLang="sr-Latn-RS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 planu je povećanje sredstava za javne potrebe u kulturi od gotovo </a:t>
            </a:r>
            <a:r>
              <a:rPr lang="hr-HR" altLang="sr-Latn-RS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milijuna eura (32%)</a:t>
            </a:r>
            <a:r>
              <a:rPr lang="hr-HR" altLang="sr-Latn-RS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u odnosu na 2024. godinu, od čega </a:t>
            </a:r>
            <a:r>
              <a:rPr lang="hr-HR" altLang="sr-Latn-RS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gradskih sredstava u iznosu od </a:t>
            </a:r>
            <a:r>
              <a:rPr lang="hr-HR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1.406.453,00 (28,77% više u odnosu na 2024. godinu)</a:t>
            </a:r>
            <a:r>
              <a:rPr lang="hr-HR" altLang="sr-Latn-RS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endParaRPr lang="hr-HR" altLang="sr-Latn-R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hr-HR" altLang="sr-Latn-RS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Ustanove u kulturi</a:t>
            </a:r>
            <a:r>
              <a:rPr lang="hr-HR" altLang="sr-Latn-R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r-HR" altLang="sr-Latn-RS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 nešto </a:t>
            </a:r>
            <a:r>
              <a:rPr lang="hr-HR" altLang="sr-Latn-RS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više od milijun i pol eura</a:t>
            </a:r>
            <a:r>
              <a:rPr lang="hr-HR" altLang="sr-Latn-RS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(1.513.166,23 €) povećavaju se ukupna sredstva za tri gradske </a:t>
            </a:r>
            <a:r>
              <a:rPr lang="hr-HR" altLang="sr-Latn-RS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ustanove u kulturi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endParaRPr lang="hr-HR" altLang="sr-Latn-RS" sz="11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ECA7CD70-5A5A-50ED-0A02-24401C2DF0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023864"/>
              </p:ext>
            </p:extLst>
          </p:nvPr>
        </p:nvGraphicFramePr>
        <p:xfrm>
          <a:off x="701834" y="3492531"/>
          <a:ext cx="8548370" cy="902972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4199890">
                  <a:extLst>
                    <a:ext uri="{9D8B030D-6E8A-4147-A177-3AD203B41FA5}">
                      <a16:colId xmlns:a16="http://schemas.microsoft.com/office/drawing/2014/main" val="93689909"/>
                    </a:ext>
                  </a:extLst>
                </a:gridCol>
                <a:gridCol w="1108075">
                  <a:extLst>
                    <a:ext uri="{9D8B030D-6E8A-4147-A177-3AD203B41FA5}">
                      <a16:colId xmlns:a16="http://schemas.microsoft.com/office/drawing/2014/main" val="916849219"/>
                    </a:ext>
                  </a:extLst>
                </a:gridCol>
                <a:gridCol w="1230630">
                  <a:extLst>
                    <a:ext uri="{9D8B030D-6E8A-4147-A177-3AD203B41FA5}">
                      <a16:colId xmlns:a16="http://schemas.microsoft.com/office/drawing/2014/main" val="4051187673"/>
                    </a:ext>
                  </a:extLst>
                </a:gridCol>
                <a:gridCol w="1111885">
                  <a:extLst>
                    <a:ext uri="{9D8B030D-6E8A-4147-A177-3AD203B41FA5}">
                      <a16:colId xmlns:a16="http://schemas.microsoft.com/office/drawing/2014/main" val="1548425583"/>
                    </a:ext>
                  </a:extLst>
                </a:gridCol>
                <a:gridCol w="897890">
                  <a:extLst>
                    <a:ext uri="{9D8B030D-6E8A-4147-A177-3AD203B41FA5}">
                      <a16:colId xmlns:a16="http://schemas.microsoft.com/office/drawing/2014/main" val="2901389806"/>
                    </a:ext>
                  </a:extLst>
                </a:gridCol>
              </a:tblGrid>
              <a:tr h="1196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JAVNE POTREBE U KULTURI</a:t>
                      </a:r>
                      <a:r>
                        <a:rPr lang="hr-HR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2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GRADA PULE - POLA</a:t>
                      </a:r>
                      <a:endParaRPr lang="hr-HR" sz="11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2024.  </a:t>
                      </a:r>
                      <a:endParaRPr lang="hr-HR" sz="1100" b="1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2025.  </a:t>
                      </a:r>
                      <a:endParaRPr lang="hr-HR" sz="1100" b="1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n-US" sz="1200" b="1" kern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Više</a:t>
                      </a:r>
                      <a:r>
                        <a:rPr lang="en-US" sz="1200" b="1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200" b="1" kern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manje</a:t>
                      </a:r>
                      <a:endParaRPr lang="hr-HR" sz="11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%</a:t>
                      </a:r>
                      <a:endParaRPr lang="hr-HR" sz="11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096930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UKUPNO SREDSTVA GRADSKOG PRORAČUNA</a:t>
                      </a:r>
                      <a:endParaRPr lang="hr-HR" sz="1100" b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4.888.485,00€</a:t>
                      </a:r>
                      <a:endParaRPr lang="hr-HR" sz="1100" b="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6.294.938,00€</a:t>
                      </a:r>
                      <a:endParaRPr lang="hr-HR" sz="1100" b="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1.406.453,00€</a:t>
                      </a:r>
                      <a:endParaRPr lang="hr-HR" sz="1100" b="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28,77%</a:t>
                      </a:r>
                      <a:endParaRPr lang="hr-HR" sz="1100" b="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83052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b="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UKUPNO PRIHODI IZ DRUGIH IZVORA</a:t>
                      </a:r>
                      <a:endParaRPr lang="hr-HR" sz="1100" b="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b="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1.008.566,77€</a:t>
                      </a:r>
                      <a:endParaRPr lang="hr-HR" sz="1100" b="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b="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1.520.589,00€</a:t>
                      </a:r>
                      <a:endParaRPr lang="hr-HR" sz="1100" b="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b="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512.022,23€</a:t>
                      </a:r>
                      <a:endParaRPr lang="hr-HR" sz="1100" b="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50.77%</a:t>
                      </a:r>
                      <a:endParaRPr lang="hr-HR" sz="1100" b="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57285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b="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SVEUKUPNO PROGRAM JAVNIH POTREBA U KULTURI</a:t>
                      </a:r>
                      <a:endParaRPr lang="hr-HR" sz="1100" b="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b="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5.897.051,77€</a:t>
                      </a:r>
                      <a:endParaRPr lang="hr-HR" sz="1100" b="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b="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7.815.527,00€</a:t>
                      </a:r>
                      <a:endParaRPr lang="hr-HR" sz="1100" b="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b="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1.918.475,23€</a:t>
                      </a:r>
                      <a:endParaRPr lang="hr-HR" sz="1100" b="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32,53%</a:t>
                      </a:r>
                      <a:endParaRPr lang="hr-HR" sz="1100" b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6500229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 txBox="1">
            <a:spLocks noGrp="1"/>
          </p:cNvSpPr>
          <p:nvPr>
            <p:ph type="title"/>
          </p:nvPr>
        </p:nvSpPr>
        <p:spPr>
          <a:xfrm>
            <a:off x="677334" y="564205"/>
            <a:ext cx="8596800" cy="7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r-H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Pula - grad kulture</a:t>
            </a:r>
            <a:endParaRPr lang="hr-HR" sz="2800" b="1" dirty="0">
              <a:solidFill>
                <a:srgbClr val="3F78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Google Shape;196;p26"/>
          <p:cNvSpPr txBox="1">
            <a:spLocks noGrp="1"/>
          </p:cNvSpPr>
          <p:nvPr>
            <p:ph type="body" idx="1"/>
          </p:nvPr>
        </p:nvSpPr>
        <p:spPr>
          <a:xfrm>
            <a:off x="560441" y="1156447"/>
            <a:ext cx="5006789" cy="383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hr-HR" altLang="sr-Latn-RS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Obnova zgrade INK – 700.000 eura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endParaRPr lang="hr-HR" altLang="sr-Latn-R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hr-HR" altLang="sr-Latn-RS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Kino </a:t>
            </a:r>
            <a:r>
              <a:rPr lang="hr-HR" altLang="sr-Latn-RS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Valli</a:t>
            </a:r>
            <a:r>
              <a:rPr lang="hr-HR" altLang="sr-Latn-RS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novi projektor, elementi pozornice i plakatna mjesta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endParaRPr lang="hr-HR" altLang="sr-Latn-R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hr-HR" altLang="sr-Latn-RS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Preuređenje Čitaonice Kluba umirovljenika Gradske knjižnice i čitaonice Pula.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endParaRPr lang="hr-HR" altLang="sr-Latn-R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hr-HR" altLang="sr-Latn-RS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Povećanje plaća djelatnika ustanova u kulturi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endParaRPr lang="hr-HR" altLang="sr-Latn-R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hr-HR" altLang="sr-Latn-RS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povećanje osnovice za izračun plaća za 10% u ustanovama u kulturi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endParaRPr lang="hr-HR" altLang="sr-Latn-R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hr-HR" altLang="sr-Latn-RS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Novi djelatnici u INK i PFF</a:t>
            </a:r>
            <a:endParaRPr lang="hr-HR" altLang="sr-Latn-R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9AF14C7-59D4-57C8-EDE4-AE4EBC1F3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66687"/>
            <a:ext cx="4464342" cy="278172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BD4BB95-76B5-3C30-8016-65AE2C862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332" y="4192332"/>
            <a:ext cx="4530010" cy="15930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r-H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Pula - grad kulture</a:t>
            </a:r>
            <a:endParaRPr sz="2800" b="1" dirty="0">
              <a:solidFill>
                <a:srgbClr val="3F78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Google Shape;202;p27"/>
          <p:cNvSpPr txBox="1">
            <a:spLocks noGrp="1"/>
          </p:cNvSpPr>
          <p:nvPr>
            <p:ph type="body" idx="1"/>
          </p:nvPr>
        </p:nvSpPr>
        <p:spPr>
          <a:xfrm>
            <a:off x="347034" y="1444193"/>
            <a:ext cx="9257400" cy="4252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hr-HR" altLang="sr-Latn-RS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Povećavaju se i sredstva namijenjena za realizaciju programa gradskih ustanova u kulturi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endParaRPr lang="hr-HR" altLang="sr-Latn-RS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hr-HR" altLang="sr-Latn-RS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Iznos za programe i projekte po javnom pozivu za 2025. veći za 26% u odnosu na 2024. odnosno preko 300.000 eura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endParaRPr lang="hr-HR" altLang="sr-Latn-R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hr-HR" altLang="sr-Latn-RS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 2025. godini nastavlja se s pružanjem trogodišnjih podrški programima i projektima udruga te s trogodišnjim  potporama institucionalnom i organizacijskom razvoju,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endParaRPr lang="hr-HR" altLang="sr-Latn-RS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hr-HR" altLang="sr-Latn-RS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Nastavlja se s aktivnošću iz Plana razvoja kulture Grada Pule – Pola Prilagodba galerijskih prostora osobama smanjene pokretljivosti i razvojem projekta Digitalna platforma za kulturna događanja.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endParaRPr lang="hr-HR" altLang="sr-Latn-R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hr-HR" altLang="sr-Latn-RS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 planu je također osiguravanje 20.000 eura za pripremne radnje za projekt Muzej Grada Pule – Pola.</a:t>
            </a:r>
            <a:endParaRPr lang="hr-HR" altLang="sr-Latn-R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sz="16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sz="14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sz="14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sz="14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1338AC-DCEB-3FC8-FC32-0F6641D80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Kultura 2021. – 2025.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01554536-9F6F-99F6-3E37-80A22601A6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0703015"/>
              </p:ext>
            </p:extLst>
          </p:nvPr>
        </p:nvGraphicFramePr>
        <p:xfrm>
          <a:off x="161814" y="1486780"/>
          <a:ext cx="9199469" cy="3918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45779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AF5FF4-AD45-D3ED-7F65-975BF2CC0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655" y="863080"/>
            <a:ext cx="9437049" cy="1194320"/>
          </a:xfrm>
        </p:spPr>
        <p:txBody>
          <a:bodyPr>
            <a:noAutofit/>
          </a:bodyPr>
          <a:lstStyle/>
          <a:p>
            <a:br>
              <a:rPr lang="hr-HR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Ukupni prihodi i primici te planirani višak iznosi </a:t>
            </a:r>
            <a:r>
              <a:rPr lang="hr-HR" sz="180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138.981.770,39 EUR</a:t>
            </a:r>
            <a:r>
              <a:rPr lang="hr-HR" sz="1800" dirty="0">
                <a:solidFill>
                  <a:srgbClr val="97D3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br>
              <a:rPr lang="hr-HR" sz="1800" dirty="0">
                <a:solidFill>
                  <a:srgbClr val="97D35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Prihodi Grad Pula i proračunski korisnici</a:t>
            </a:r>
            <a:br>
              <a:rPr lang="hr-HR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r-HR" sz="1800" b="1" dirty="0">
              <a:solidFill>
                <a:srgbClr val="97D3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164F5E6-E1B2-4091-A6CD-63F00F7CEB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0834568"/>
              </p:ext>
            </p:extLst>
          </p:nvPr>
        </p:nvGraphicFramePr>
        <p:xfrm>
          <a:off x="1003905" y="1847463"/>
          <a:ext cx="7696199" cy="4147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8593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lika 18">
            <a:extLst>
              <a:ext uri="{FF2B5EF4-FFF2-40B4-BE49-F238E27FC236}">
                <a16:creationId xmlns:a16="http://schemas.microsoft.com/office/drawing/2014/main" id="{B64F10C7-285A-B193-9809-EC55FE109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397" y="2835860"/>
            <a:ext cx="2306991" cy="158698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3429BC9-9F4F-42A6-E469-4F3FF5062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61" y="203674"/>
            <a:ext cx="2438090" cy="138558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93FF468-CE04-B0B0-C5CC-991AE6647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0845" y="4388743"/>
            <a:ext cx="5832632" cy="169704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0CF624D3-78F2-A64F-6509-34A1CC62B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6172" y="1572056"/>
            <a:ext cx="2321216" cy="1518873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FE28C591-9C7B-0400-D880-B6D451BEA2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6554" y="1594090"/>
            <a:ext cx="2321216" cy="1518873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B5DC8F8F-53F4-E94A-1DEF-680F683EC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2020" y="3163733"/>
            <a:ext cx="2244509" cy="1257366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EEA2D8F9-AFF7-AA43-C4E4-436A230E121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23943"/>
          <a:stretch/>
        </p:blipFill>
        <p:spPr>
          <a:xfrm>
            <a:off x="749367" y="3163734"/>
            <a:ext cx="2458785" cy="1257366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0AF288AF-853D-442A-992F-25DF1A3E3D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6172" y="203675"/>
            <a:ext cx="2321216" cy="1394400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F3729729-2111-90A5-4350-055057EC3B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6554" y="203674"/>
            <a:ext cx="2321215" cy="1365596"/>
          </a:xfrm>
          <a:prstGeom prst="rect">
            <a:avLst/>
          </a:prstGeom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id="{F88E0567-4516-C349-8846-9A03D75D9A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0062" y="1598074"/>
            <a:ext cx="2438090" cy="1527959"/>
          </a:xfrm>
          <a:prstGeom prst="rect">
            <a:avLst/>
          </a:prstGeom>
        </p:spPr>
      </p:pic>
      <p:sp>
        <p:nvSpPr>
          <p:cNvPr id="189" name="Google Shape;189;p25"/>
          <p:cNvSpPr txBox="1">
            <a:spLocks noGrp="1"/>
          </p:cNvSpPr>
          <p:nvPr>
            <p:ph type="title"/>
          </p:nvPr>
        </p:nvSpPr>
        <p:spPr>
          <a:xfrm>
            <a:off x="148987" y="2834766"/>
            <a:ext cx="9348098" cy="4783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r-H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Urbanizam, investicije i razvojni projekti - </a:t>
            </a:r>
            <a:r>
              <a:rPr lang="hr-HR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59.518.937,17 EUR</a:t>
            </a:r>
            <a:endParaRPr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>
          <a:extLst>
            <a:ext uri="{FF2B5EF4-FFF2-40B4-BE49-F238E27FC236}">
              <a16:creationId xmlns:a16="http://schemas.microsoft.com/office/drawing/2014/main" id="{E83D53C2-EB8F-CE59-7A69-71AE8B46F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9;p25">
            <a:extLst>
              <a:ext uri="{FF2B5EF4-FFF2-40B4-BE49-F238E27FC236}">
                <a16:creationId xmlns:a16="http://schemas.microsoft.com/office/drawing/2014/main" id="{3FACC47C-EFBB-DC6E-B643-20D276C8C480}"/>
              </a:ext>
            </a:extLst>
          </p:cNvPr>
          <p:cNvSpPr txBox="1">
            <a:spLocks/>
          </p:cNvSpPr>
          <p:nvPr/>
        </p:nvSpPr>
        <p:spPr>
          <a:xfrm>
            <a:off x="-117343" y="563968"/>
            <a:ext cx="9348098" cy="478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60000" marR="635" indent="432000" algn="just"/>
            <a:r>
              <a:rPr lang="hr-H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Pula – prostorno uređen grad u skladu s vizijom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4F49A2FE-752A-C099-3797-D077703EC828}"/>
              </a:ext>
            </a:extLst>
          </p:cNvPr>
          <p:cNvSpPr txBox="1"/>
          <p:nvPr/>
        </p:nvSpPr>
        <p:spPr>
          <a:xfrm>
            <a:off x="199736" y="1042366"/>
            <a:ext cx="9348098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3390" marR="635" indent="457200" algn="just">
              <a:lnSpc>
                <a:spcPts val="1800"/>
              </a:lnSpc>
            </a:pPr>
            <a:endParaRPr lang="hr-H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9140" marR="635" indent="-285750" algn="just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PROSTORNO UREĐENJE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Grada - kvalitetni prostorni planovi i druge strateške podloge pa se izvršenje Programa planiraju sredstva u iznosu od 408.557 Eura</a:t>
            </a:r>
          </a:p>
          <a:p>
            <a:pPr marL="1196340" marR="635" lvl="1" indent="-285750" algn="just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Izrada e-planova </a:t>
            </a:r>
          </a:p>
          <a:p>
            <a:pPr marL="910590" marR="635" lvl="1" algn="just">
              <a:lnSpc>
                <a:spcPts val="1800"/>
              </a:lnSpc>
            </a:pP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9140" marR="635" indent="-285750" algn="just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OČUVANJE I ZAŠTITA GRADITELJSKE BAŠTINE - DOLCEVITA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-preko 1.000.000,00 Eura osigurano za nastavak do sada vrlo uspješno realiziranih obnova pročelja građevina kroz projekt (rast 21,5% u odnosu na 2024.g.)</a:t>
            </a:r>
          </a:p>
          <a:p>
            <a:pPr marL="910590" marR="635" lvl="1" algn="just">
              <a:lnSpc>
                <a:spcPts val="1800"/>
              </a:lnSpc>
            </a:pP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9140" marR="635" indent="-285750" algn="just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STRATEŠKI RAZVOJ:</a:t>
            </a:r>
          </a:p>
          <a:p>
            <a:pPr marL="1196340" marR="635" lvl="1" indent="-285750" algn="just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Plan urbane sigurnosti, Plan razvoja sporta, Plan razvoja socijalne podrške i zdravstvenih programa, Analiza tehničko-tehnološkog okvira Grada Pule, početak vrednovanja strateških dokumenata</a:t>
            </a:r>
          </a:p>
          <a:p>
            <a:pPr marL="453390" marR="635" algn="just">
              <a:lnSpc>
                <a:spcPts val="1800"/>
              </a:lnSpc>
            </a:pP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9140" marR="635" indent="-285750" algn="just">
              <a:lnSpc>
                <a:spcPts val="1800"/>
              </a:lnSpc>
              <a:buFont typeface="Wingdings" panose="05000000000000000000" pitchFamily="2" charset="2"/>
              <a:buChar char="§"/>
            </a:pP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PRIPREME I PROVEDBE PROJEKATA IZ EU FONDOVA I NACIONALNIH IZVORA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,  protežu se kroz kapitalne i tekuće projekte te omogućuju sufinanciranje važnih projekata za Grad ( pomoći iz inozemstva i nacionalnih izvora – u porastu) </a:t>
            </a:r>
          </a:p>
        </p:txBody>
      </p:sp>
      <p:pic>
        <p:nvPicPr>
          <p:cNvPr id="5" name="Slika 22">
            <a:extLst>
              <a:ext uri="{FF2B5EF4-FFF2-40B4-BE49-F238E27FC236}">
                <a16:creationId xmlns:a16="http://schemas.microsoft.com/office/drawing/2014/main" id="{456928A6-4441-430D-9516-A868FC2E9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94" y="5173546"/>
            <a:ext cx="2834960" cy="1474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957056-4D6A-562F-FE78-B3551B8821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865" b="38482"/>
          <a:stretch/>
        </p:blipFill>
        <p:spPr>
          <a:xfrm>
            <a:off x="3800588" y="5170073"/>
            <a:ext cx="2007605" cy="14629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D43D45-DB40-BCA7-2D5C-421B9E249E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617" b="12740"/>
          <a:stretch/>
        </p:blipFill>
        <p:spPr>
          <a:xfrm>
            <a:off x="5865327" y="5166600"/>
            <a:ext cx="2604934" cy="1477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8B5582-6637-3BF2-7DEC-6E1521069154}"/>
              </a:ext>
            </a:extLst>
          </p:cNvPr>
          <p:cNvSpPr txBox="1"/>
          <p:nvPr/>
        </p:nvSpPr>
        <p:spPr>
          <a:xfrm>
            <a:off x="818821" y="4981920"/>
            <a:ext cx="12339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/>
              <a:t>PRIJE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2AF623-9FA7-C811-9E5A-72DD5ED35955}"/>
              </a:ext>
            </a:extLst>
          </p:cNvPr>
          <p:cNvSpPr txBox="1"/>
          <p:nvPr/>
        </p:nvSpPr>
        <p:spPr>
          <a:xfrm>
            <a:off x="3707942" y="4981920"/>
            <a:ext cx="12339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/>
              <a:t>POSLIJE</a:t>
            </a:r>
          </a:p>
        </p:txBody>
      </p:sp>
    </p:spTree>
    <p:extLst>
      <p:ext uri="{BB962C8B-B14F-4D97-AF65-F5344CB8AC3E}">
        <p14:creationId xmlns:p14="http://schemas.microsoft.com/office/powerpoint/2010/main" val="921125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>
          <a:extLst>
            <a:ext uri="{FF2B5EF4-FFF2-40B4-BE49-F238E27FC236}">
              <a16:creationId xmlns:a16="http://schemas.microsoft.com/office/drawing/2014/main" id="{5E4B116E-1A43-BBCF-51D9-3407302E3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9;p25">
            <a:extLst>
              <a:ext uri="{FF2B5EF4-FFF2-40B4-BE49-F238E27FC236}">
                <a16:creationId xmlns:a16="http://schemas.microsoft.com/office/drawing/2014/main" id="{F15CBCD3-3CEE-9497-74FA-2B7E374EDBFF}"/>
              </a:ext>
            </a:extLst>
          </p:cNvPr>
          <p:cNvSpPr txBox="1">
            <a:spLocks/>
          </p:cNvSpPr>
          <p:nvPr/>
        </p:nvSpPr>
        <p:spPr>
          <a:xfrm>
            <a:off x="-151574" y="677680"/>
            <a:ext cx="9348098" cy="478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3390" marR="635" indent="457200" algn="just">
              <a:lnSpc>
                <a:spcPts val="1800"/>
              </a:lnSpc>
            </a:pPr>
            <a:r>
              <a:rPr lang="hr-HR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Kapitalni </a:t>
            </a:r>
            <a:r>
              <a:rPr lang="hr-HR" sz="2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projekti iz </a:t>
            </a:r>
            <a:r>
              <a:rPr lang="hr-HR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ITU MEHANIZMA 2021 - 2027</a:t>
            </a:r>
            <a:endParaRPr lang="hr-HR" sz="28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46EC749A-AA2C-1037-3C5E-12C0C59E5795}"/>
              </a:ext>
            </a:extLst>
          </p:cNvPr>
          <p:cNvSpPr txBox="1"/>
          <p:nvPr/>
        </p:nvSpPr>
        <p:spPr>
          <a:xfrm>
            <a:off x="667102" y="1108827"/>
            <a:ext cx="8637004" cy="318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3390" marR="635" indent="457200" algn="just">
              <a:lnSpc>
                <a:spcPts val="1800"/>
              </a:lnSpc>
            </a:pPr>
            <a:r>
              <a:rPr lang="hr-HR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180340" algn="l"/>
              </a:tabLst>
            </a:pPr>
            <a:r>
              <a:rPr lang="hr-HR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KUPALIŠTE STOJA - </a:t>
            </a:r>
            <a:r>
              <a:rPr lang="hr-H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milijuna Eura bespovratnih sredstava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180340" algn="l"/>
              </a:tabLst>
            </a:pPr>
            <a:r>
              <a:rPr lang="hr-HR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PULSKI INOVACIJSKI CENTAR – PIC VALLELUNGA – </a:t>
            </a:r>
            <a:r>
              <a:rPr lang="hr-H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5,1</a:t>
            </a:r>
            <a:r>
              <a:rPr lang="hr-H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milijuna Eura bespovratnih sredstava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180340" algn="l"/>
              </a:tabLst>
            </a:pPr>
            <a:r>
              <a:rPr lang="hr-HR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DRUŠTVENI CENTAR ROJC – </a:t>
            </a:r>
            <a:r>
              <a:rPr lang="hr-H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8,5</a:t>
            </a:r>
            <a:r>
              <a:rPr lang="hr-H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milijuna Eura bespovratnih sredstava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180340" algn="l"/>
              </a:tabLst>
            </a:pPr>
            <a:r>
              <a:rPr lang="hr-HR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Razvoj biciklističke infrastrukture – </a:t>
            </a:r>
            <a:r>
              <a:rPr lang="hr-H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3,6 milijuna Eura bespovratnih sredstava (nositelj Općina Medulin, 7% se odnosi na Grad Pulu)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180340" algn="l"/>
              </a:tabLst>
            </a:pPr>
            <a:r>
              <a:rPr lang="hr-HR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Park &amp; </a:t>
            </a:r>
            <a:r>
              <a:rPr lang="hr-HR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Ride</a:t>
            </a:r>
            <a:r>
              <a:rPr lang="hr-HR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sustav - </a:t>
            </a:r>
            <a:r>
              <a:rPr lang="hr-H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2,3 milijuna Eura bespovratnih sredstava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80340" algn="l"/>
              </a:tabLst>
            </a:pPr>
            <a:endParaRPr lang="hr-HR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90903867-A419-7EE5-E7D3-6EE2EE86C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35" y="4264182"/>
            <a:ext cx="2844472" cy="161653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44501DA-6905-80C7-A170-6CC3F035B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008" y="4264182"/>
            <a:ext cx="2590066" cy="1623202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6A8D891B-9F50-3191-6E08-0B7D4C752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075" y="4264182"/>
            <a:ext cx="2573804" cy="161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51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D416270-95BB-3416-6BDF-6502BBF0B8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944"/>
          <a:stretch/>
        </p:blipFill>
        <p:spPr>
          <a:xfrm>
            <a:off x="6569476" y="5253990"/>
            <a:ext cx="1316073" cy="1355592"/>
          </a:xfrm>
          <a:prstGeom prst="rect">
            <a:avLst/>
          </a:prstGeom>
        </p:spPr>
      </p:pic>
      <p:sp>
        <p:nvSpPr>
          <p:cNvPr id="4" name="Google Shape;189;p25">
            <a:extLst>
              <a:ext uri="{FF2B5EF4-FFF2-40B4-BE49-F238E27FC236}">
                <a16:creationId xmlns:a16="http://schemas.microsoft.com/office/drawing/2014/main" id="{6809980E-B654-05EC-A9AD-7B752F826A45}"/>
              </a:ext>
            </a:extLst>
          </p:cNvPr>
          <p:cNvSpPr txBox="1">
            <a:spLocks/>
          </p:cNvSpPr>
          <p:nvPr/>
        </p:nvSpPr>
        <p:spPr>
          <a:xfrm>
            <a:off x="727969" y="628213"/>
            <a:ext cx="9348098" cy="478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  <a:buSzPts val="3600"/>
            </a:pPr>
            <a:r>
              <a:rPr lang="hr-H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Pula – zeleni grad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B6965DF3-F832-6BDB-A90D-3B7F81BDFDA8}"/>
              </a:ext>
            </a:extLst>
          </p:cNvPr>
          <p:cNvSpPr txBox="1"/>
          <p:nvPr/>
        </p:nvSpPr>
        <p:spPr>
          <a:xfrm>
            <a:off x="744507" y="1308903"/>
            <a:ext cx="9757776" cy="3251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hr-HR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laganja u zaštitu okoliša u iznosu od 6.414.000 </a:t>
            </a:r>
            <a:r>
              <a:rPr lang="hr-H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hr-HR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ura (94% više nego 2024.g.)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hr-H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Moderno novo </a:t>
            </a:r>
            <a:r>
              <a:rPr lang="hr-HR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RECIKLAŽNO DVORIŠTE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hr-HR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Urbana šuma </a:t>
            </a:r>
            <a:r>
              <a:rPr lang="hr-HR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Monvidal</a:t>
            </a:r>
            <a:endParaRPr lang="hr-HR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hr-H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Ozelenjivanje postojećih nadstrešnica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hr-H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Povećanje naknada za provedbu mjera kojima se utječe na smanjenje potrošnje energije iz neobnovljivih izvora, poticanje korištenja solarne energije kao obnovljivog izvora te na smanjenje emisije stakleničkih plinova (67% povećanje od 2024.; iznos za 2025.: 55.000€ )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hr-H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Edukacije u smjeru zaštite života i zdravlja ljudi,</a:t>
            </a:r>
            <a:r>
              <a:rPr lang="hr-H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r-H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unapređenju stanja u okolišu, zaštita bioraznolikosti, prilagodba i ublažavanje negativnih posljedica klimatskih promjena. </a:t>
            </a:r>
          </a:p>
        </p:txBody>
      </p:sp>
      <p:pic>
        <p:nvPicPr>
          <p:cNvPr id="3" name="Rezervirano mjesto sadržaja 7">
            <a:extLst>
              <a:ext uri="{FF2B5EF4-FFF2-40B4-BE49-F238E27FC236}">
                <a16:creationId xmlns:a16="http://schemas.microsoft.com/office/drawing/2014/main" id="{5BA76C79-7039-4B83-E3EC-32EF8829E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60347" y="4622859"/>
            <a:ext cx="890589" cy="1933851"/>
          </a:xfrm>
          <a:prstGeom prst="rect">
            <a:avLst/>
          </a:prstGeom>
        </p:spPr>
      </p:pic>
      <p:pic>
        <p:nvPicPr>
          <p:cNvPr id="5" name="Slika 11">
            <a:extLst>
              <a:ext uri="{FF2B5EF4-FFF2-40B4-BE49-F238E27FC236}">
                <a16:creationId xmlns:a16="http://schemas.microsoft.com/office/drawing/2014/main" id="{750794E1-2B2D-D7DF-0A4B-9132C7B78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58036" y="4622859"/>
            <a:ext cx="890055" cy="1932692"/>
          </a:xfrm>
          <a:prstGeom prst="rect">
            <a:avLst/>
          </a:prstGeom>
        </p:spPr>
      </p:pic>
      <p:pic>
        <p:nvPicPr>
          <p:cNvPr id="7" name="Slika 17">
            <a:extLst>
              <a:ext uri="{FF2B5EF4-FFF2-40B4-BE49-F238E27FC236}">
                <a16:creationId xmlns:a16="http://schemas.microsoft.com/office/drawing/2014/main" id="{950067D9-0252-F6AE-3CBC-3490B2B29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155191" y="4624019"/>
            <a:ext cx="890055" cy="1932692"/>
          </a:xfrm>
          <a:prstGeom prst="rect">
            <a:avLst/>
          </a:prstGeom>
        </p:spPr>
      </p:pic>
      <p:pic>
        <p:nvPicPr>
          <p:cNvPr id="8" name="Slika 4">
            <a:extLst>
              <a:ext uri="{FF2B5EF4-FFF2-40B4-BE49-F238E27FC236}">
                <a16:creationId xmlns:a16="http://schemas.microsoft.com/office/drawing/2014/main" id="{48A51204-95B5-A8A2-AC3F-131FA19DE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152346" y="4621699"/>
            <a:ext cx="890590" cy="1933852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61A1A969-2EA3-19BD-5C5E-CD2C216A02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9501" y="4711043"/>
            <a:ext cx="1183303" cy="833558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3735F34E-515B-F11D-485E-8DF24AEB9F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9476" y="4621699"/>
            <a:ext cx="1316074" cy="922902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C9AE298-D316-038A-B647-2682A690B7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9501" y="5544601"/>
            <a:ext cx="1419975" cy="106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66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9;p25">
            <a:extLst>
              <a:ext uri="{FF2B5EF4-FFF2-40B4-BE49-F238E27FC236}">
                <a16:creationId xmlns:a16="http://schemas.microsoft.com/office/drawing/2014/main" id="{98C137D3-E5B0-075A-6D08-FDBD544C9360}"/>
              </a:ext>
            </a:extLst>
          </p:cNvPr>
          <p:cNvSpPr txBox="1">
            <a:spLocks/>
          </p:cNvSpPr>
          <p:nvPr/>
        </p:nvSpPr>
        <p:spPr>
          <a:xfrm>
            <a:off x="651030" y="628213"/>
            <a:ext cx="9348098" cy="478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 gradnje</a:t>
            </a:r>
            <a:endParaRPr lang="hr-HR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4B6081C0-D65C-8264-D6A6-05573CB1E171}"/>
              </a:ext>
            </a:extLst>
          </p:cNvPr>
          <p:cNvSpPr txBox="1"/>
          <p:nvPr/>
        </p:nvSpPr>
        <p:spPr>
          <a:xfrm>
            <a:off x="807868" y="1353207"/>
            <a:ext cx="7412854" cy="5143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hr-HR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ajveći dio sredstava proračuna Odjela UIR, oko 34 %, namijenjen je realizaciji kapitalnih projekata iz Programa </a:t>
            </a:r>
            <a:r>
              <a:rPr lang="hr-HR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IZGRADNJA.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hr-HR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apitalni projekti u </a:t>
            </a:r>
            <a:r>
              <a:rPr lang="hr-H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hr-HR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zgradnji cesta</a:t>
            </a:r>
            <a:r>
              <a:rPr lang="hr-HR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hr-HR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Cesta Prekomorskih brigada</a:t>
            </a:r>
            <a:r>
              <a:rPr lang="hr-HR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nastavak </a:t>
            </a:r>
            <a:r>
              <a:rPr lang="hr-HR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četverotračne</a:t>
            </a:r>
            <a:r>
              <a:rPr lang="hr-HR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prometnice prema </a:t>
            </a:r>
            <a:r>
              <a:rPr lang="hr-HR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Verudeli</a:t>
            </a:r>
            <a:r>
              <a:rPr lang="hr-HR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(izgradnja cca. 1.500 m),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hr-HR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Paduljski</a:t>
            </a:r>
            <a:r>
              <a:rPr lang="hr-HR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put</a:t>
            </a:r>
            <a:r>
              <a:rPr lang="hr-HR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rekonstrukcija prometnice s komunalnom infrastrukturom (cca. 800  m),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hr-HR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rekonstrukcija </a:t>
            </a:r>
            <a:r>
              <a:rPr lang="hr-HR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Kandlerove</a:t>
            </a:r>
            <a:r>
              <a:rPr lang="hr-HR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ulice</a:t>
            </a:r>
            <a:r>
              <a:rPr lang="hr-HR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hr-HR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rekonstrukcija </a:t>
            </a:r>
            <a:r>
              <a:rPr lang="hr-HR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Fažanske ceste</a:t>
            </a:r>
            <a:r>
              <a:rPr lang="hr-HR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hr-HR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rekonstrukcija </a:t>
            </a:r>
            <a:r>
              <a:rPr lang="hr-HR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43. Istarske divizije</a:t>
            </a:r>
            <a:r>
              <a:rPr lang="hr-HR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hr-HR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nastavak rekonstrukcije </a:t>
            </a:r>
            <a:r>
              <a:rPr lang="hr-HR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Valturske</a:t>
            </a:r>
            <a:r>
              <a:rPr lang="hr-HR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ulice</a:t>
            </a:r>
            <a:r>
              <a:rPr lang="hr-HR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hr-HR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radovi na spojnoj prometnici na</a:t>
            </a:r>
            <a:r>
              <a:rPr lang="hr-HR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r-HR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Paganoru</a:t>
            </a:r>
            <a:r>
              <a:rPr lang="hr-HR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Brist-</a:t>
            </a:r>
            <a:r>
              <a:rPr lang="hr-HR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Valdenaga</a:t>
            </a:r>
            <a:r>
              <a:rPr lang="hr-HR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Sufinanciranje preko 1.6 milijuna eura kroz 2 godine za izgradnju lukobrana – u 2025. godini 807.802,75 eura</a:t>
            </a:r>
            <a:endParaRPr lang="hr-HR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5492C7-7961-326F-10E1-6BE589BBB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86180" y="1337516"/>
            <a:ext cx="5246783" cy="306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455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9;p25">
            <a:extLst>
              <a:ext uri="{FF2B5EF4-FFF2-40B4-BE49-F238E27FC236}">
                <a16:creationId xmlns:a16="http://schemas.microsoft.com/office/drawing/2014/main" id="{27F3CC0A-48D2-F25A-0A7C-2BE385B2D56F}"/>
              </a:ext>
            </a:extLst>
          </p:cNvPr>
          <p:cNvSpPr txBox="1">
            <a:spLocks/>
          </p:cNvSpPr>
          <p:nvPr/>
        </p:nvSpPr>
        <p:spPr>
          <a:xfrm>
            <a:off x="807868" y="628213"/>
            <a:ext cx="9348098" cy="478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  <a:buSzPts val="3600"/>
            </a:pPr>
            <a:r>
              <a:rPr lang="hr-H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Pula – grad uređenih javnih prostora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4E46BA45-1360-77B6-11A6-464728F35853}"/>
              </a:ext>
            </a:extLst>
          </p:cNvPr>
          <p:cNvSpPr txBox="1"/>
          <p:nvPr/>
        </p:nvSpPr>
        <p:spPr>
          <a:xfrm>
            <a:off x="744932" y="1185342"/>
            <a:ext cx="97307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laganja u rekonstrukciju i izgradnju </a:t>
            </a:r>
            <a:r>
              <a:rPr lang="hr-H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građevina namijenjenih odgoju i obrazovanju, sportsko-rekreacijskih infrastruktura i javnih prostora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Ulaganja u iznosu 30 </a:t>
            </a:r>
            <a:r>
              <a:rPr lang="hr-HR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mil</a:t>
            </a:r>
            <a:r>
              <a:rPr lang="hr-H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eura za 2025. </a:t>
            </a:r>
            <a:r>
              <a:rPr lang="hr-H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(49% više nego 2024. – velik dio ulaganja su privučena sredstva iz nacionalnih ili EU izvora)</a:t>
            </a: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A91E2E8-729C-725A-FEE7-BBEDD2552D34}"/>
              </a:ext>
            </a:extLst>
          </p:cNvPr>
          <p:cNvGraphicFramePr>
            <a:graphicFrameLocks noGrp="1"/>
          </p:cNvGraphicFramePr>
          <p:nvPr/>
        </p:nvGraphicFramePr>
        <p:xfrm>
          <a:off x="1104093" y="2420410"/>
          <a:ext cx="8297359" cy="4341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6185">
                  <a:extLst>
                    <a:ext uri="{9D8B030D-6E8A-4147-A177-3AD203B41FA5}">
                      <a16:colId xmlns:a16="http://schemas.microsoft.com/office/drawing/2014/main" val="109709229"/>
                    </a:ext>
                  </a:extLst>
                </a:gridCol>
                <a:gridCol w="1231174">
                  <a:extLst>
                    <a:ext uri="{9D8B030D-6E8A-4147-A177-3AD203B41FA5}">
                      <a16:colId xmlns:a16="http://schemas.microsoft.com/office/drawing/2014/main" val="1479170554"/>
                    </a:ext>
                  </a:extLst>
                </a:gridCol>
              </a:tblGrid>
              <a:tr h="358965">
                <a:tc>
                  <a:txBody>
                    <a:bodyPr/>
                    <a:lstStyle/>
                    <a:p>
                      <a:r>
                        <a:rPr lang="hr-HR" sz="1400" dirty="0"/>
                        <a:t>KAPITALNI PROJEKTI:</a:t>
                      </a:r>
                    </a:p>
                  </a:txBody>
                  <a:tcPr marL="71793" marR="71793" marT="35897" marB="35897"/>
                </a:tc>
                <a:tc>
                  <a:txBody>
                    <a:bodyPr/>
                    <a:lstStyle/>
                    <a:p>
                      <a:r>
                        <a:rPr lang="hr-HR" sz="900" dirty="0"/>
                        <a:t>ULAGANJE 2025. (u eurima)</a:t>
                      </a:r>
                    </a:p>
                  </a:txBody>
                  <a:tcPr marL="71793" marR="71793" marT="35897" marB="35897"/>
                </a:tc>
                <a:extLst>
                  <a:ext uri="{0D108BD9-81ED-4DB2-BD59-A6C34878D82A}">
                    <a16:rowId xmlns:a16="http://schemas.microsoft.com/office/drawing/2014/main" val="3234810892"/>
                  </a:ext>
                </a:extLst>
              </a:tr>
              <a:tr h="291161">
                <a:tc>
                  <a:txBody>
                    <a:bodyPr/>
                    <a:lstStyle/>
                    <a:p>
                      <a:pPr algn="l"/>
                      <a:r>
                        <a:rPr lang="hr-HR" sz="1100" b="1" dirty="0" err="1"/>
                        <a:t>Marsovo</a:t>
                      </a:r>
                      <a:r>
                        <a:rPr lang="hr-HR" sz="1100" b="1" dirty="0"/>
                        <a:t> polje </a:t>
                      </a:r>
                      <a:r>
                        <a:rPr lang="hr-HR" sz="1100" dirty="0"/>
                        <a:t>– dokumentacija i radovi</a:t>
                      </a:r>
                    </a:p>
                  </a:txBody>
                  <a:tcPr marL="71793" marR="71793" marT="35897" marB="35897"/>
                </a:tc>
                <a:tc>
                  <a:txBody>
                    <a:bodyPr/>
                    <a:lstStyle/>
                    <a:p>
                      <a:r>
                        <a:rPr lang="hr-HR" sz="1100" dirty="0"/>
                        <a:t>1.500.000,00 </a:t>
                      </a:r>
                    </a:p>
                  </a:txBody>
                  <a:tcPr marL="71793" marR="71793" marT="35897" marB="35897"/>
                </a:tc>
                <a:extLst>
                  <a:ext uri="{0D108BD9-81ED-4DB2-BD59-A6C34878D82A}">
                    <a16:rowId xmlns:a16="http://schemas.microsoft.com/office/drawing/2014/main" val="1934687460"/>
                  </a:ext>
                </a:extLst>
              </a:tr>
              <a:tr h="29116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8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hr-HR" sz="1100" b="1" dirty="0">
                          <a:effectLst/>
                        </a:rPr>
                        <a:t>Kupalište Stoja </a:t>
                      </a:r>
                      <a:r>
                        <a:rPr lang="hr-HR" sz="1100" dirty="0">
                          <a:effectLst/>
                        </a:rPr>
                        <a:t>- izvođenje radova</a:t>
                      </a:r>
                      <a:endParaRPr lang="hr-H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467" marR="52467" marT="0" marB="0"/>
                </a:tc>
                <a:tc>
                  <a:txBody>
                    <a:bodyPr/>
                    <a:lstStyle/>
                    <a:p>
                      <a:r>
                        <a:rPr lang="hr-HR" sz="1100" dirty="0">
                          <a:effectLst/>
                        </a:rPr>
                        <a:t>4.000.000,00</a:t>
                      </a:r>
                      <a:endParaRPr lang="hr-HR" sz="1100" dirty="0"/>
                    </a:p>
                  </a:txBody>
                  <a:tcPr marL="71793" marR="71793" marT="35897" marB="35897"/>
                </a:tc>
                <a:extLst>
                  <a:ext uri="{0D108BD9-81ED-4DB2-BD59-A6C34878D82A}">
                    <a16:rowId xmlns:a16="http://schemas.microsoft.com/office/drawing/2014/main" val="4026816910"/>
                  </a:ext>
                </a:extLst>
              </a:tr>
              <a:tr h="29116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8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hr-HR" sz="1100" dirty="0">
                          <a:effectLst/>
                        </a:rPr>
                        <a:t>Dogradnja i rekonstrukcija </a:t>
                      </a:r>
                      <a:r>
                        <a:rPr lang="hr-HR" sz="1100" b="1" dirty="0">
                          <a:effectLst/>
                        </a:rPr>
                        <a:t>OŠ Kaštanjer</a:t>
                      </a:r>
                      <a:endParaRPr lang="hr-HR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467" marR="52467" marT="0" marB="0"/>
                </a:tc>
                <a:tc>
                  <a:txBody>
                    <a:bodyPr/>
                    <a:lstStyle/>
                    <a:p>
                      <a:r>
                        <a:rPr lang="hr-HR" sz="1100" dirty="0">
                          <a:effectLst/>
                        </a:rPr>
                        <a:t>720.000,00</a:t>
                      </a:r>
                      <a:endParaRPr lang="hr-HR" sz="1100" dirty="0"/>
                    </a:p>
                  </a:txBody>
                  <a:tcPr marL="71793" marR="71793" marT="35897" marB="35897"/>
                </a:tc>
                <a:extLst>
                  <a:ext uri="{0D108BD9-81ED-4DB2-BD59-A6C34878D82A}">
                    <a16:rowId xmlns:a16="http://schemas.microsoft.com/office/drawing/2014/main" val="3492876110"/>
                  </a:ext>
                </a:extLst>
              </a:tr>
              <a:tr h="29116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8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hr-HR" sz="1100" dirty="0">
                          <a:effectLst/>
                        </a:rPr>
                        <a:t>Izgradnja </a:t>
                      </a:r>
                      <a:r>
                        <a:rPr lang="hr-HR" sz="1100" b="1" dirty="0">
                          <a:effectLst/>
                        </a:rPr>
                        <a:t>dječjeg vrtića </a:t>
                      </a:r>
                      <a:r>
                        <a:rPr lang="hr-HR" sz="1100" b="1" dirty="0" err="1">
                          <a:effectLst/>
                        </a:rPr>
                        <a:t>Valmade</a:t>
                      </a:r>
                      <a:r>
                        <a:rPr lang="hr-HR" sz="1100" b="1" dirty="0">
                          <a:effectLst/>
                        </a:rPr>
                        <a:t> </a:t>
                      </a:r>
                      <a:r>
                        <a:rPr lang="hr-HR" sz="1100" dirty="0">
                          <a:effectLst/>
                        </a:rPr>
                        <a:t>– izvođenje radova </a:t>
                      </a:r>
                      <a:endParaRPr lang="hr-H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467" marR="52467" marT="0" marB="0"/>
                </a:tc>
                <a:tc>
                  <a:txBody>
                    <a:bodyPr/>
                    <a:lstStyle/>
                    <a:p>
                      <a:r>
                        <a:rPr lang="hr-HR" sz="1100" dirty="0">
                          <a:effectLst/>
                        </a:rPr>
                        <a:t>2.100.000,00</a:t>
                      </a:r>
                      <a:endParaRPr lang="hr-HR" sz="1100" dirty="0"/>
                    </a:p>
                  </a:txBody>
                  <a:tcPr marL="71793" marR="71793" marT="35897" marB="35897"/>
                </a:tc>
                <a:extLst>
                  <a:ext uri="{0D108BD9-81ED-4DB2-BD59-A6C34878D82A}">
                    <a16:rowId xmlns:a16="http://schemas.microsoft.com/office/drawing/2014/main" val="3247797493"/>
                  </a:ext>
                </a:extLst>
              </a:tr>
              <a:tr h="29116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8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hr-HR" sz="1100" dirty="0">
                          <a:effectLst/>
                        </a:rPr>
                        <a:t>Izgradnja </a:t>
                      </a:r>
                      <a:r>
                        <a:rPr lang="hr-HR" sz="1100" b="1" dirty="0">
                          <a:effectLst/>
                        </a:rPr>
                        <a:t>dječjeg vrtića </a:t>
                      </a:r>
                      <a:r>
                        <a:rPr lang="hr-HR" sz="1100" b="1" dirty="0" err="1">
                          <a:effectLst/>
                        </a:rPr>
                        <a:t>Sisplac</a:t>
                      </a:r>
                      <a:r>
                        <a:rPr lang="hr-HR" sz="1100" b="1" dirty="0">
                          <a:effectLst/>
                        </a:rPr>
                        <a:t> </a:t>
                      </a:r>
                      <a:r>
                        <a:rPr lang="hr-HR" sz="1100" dirty="0">
                          <a:effectLst/>
                        </a:rPr>
                        <a:t>– izvođenje radova</a:t>
                      </a:r>
                      <a:endParaRPr lang="hr-H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467" marR="52467" marT="0" marB="0"/>
                </a:tc>
                <a:tc>
                  <a:txBody>
                    <a:bodyPr/>
                    <a:lstStyle/>
                    <a:p>
                      <a:r>
                        <a:rPr lang="hr-HR" sz="1100" dirty="0">
                          <a:effectLst/>
                        </a:rPr>
                        <a:t>2.500.000,00</a:t>
                      </a:r>
                      <a:endParaRPr lang="hr-HR" sz="1100" dirty="0"/>
                    </a:p>
                  </a:txBody>
                  <a:tcPr marL="71793" marR="71793" marT="35897" marB="35897"/>
                </a:tc>
                <a:extLst>
                  <a:ext uri="{0D108BD9-81ED-4DB2-BD59-A6C34878D82A}">
                    <a16:rowId xmlns:a16="http://schemas.microsoft.com/office/drawing/2014/main" val="1476978540"/>
                  </a:ext>
                </a:extLst>
              </a:tr>
              <a:tr h="29116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8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hr-HR" sz="1100" dirty="0">
                          <a:effectLst/>
                        </a:rPr>
                        <a:t>Dogradnja i rekonstrukcija </a:t>
                      </a:r>
                      <a:r>
                        <a:rPr lang="hr-HR" sz="1100" b="1" dirty="0">
                          <a:effectLst/>
                        </a:rPr>
                        <a:t>OŠ Šijana </a:t>
                      </a:r>
                      <a:r>
                        <a:rPr lang="hr-HR" sz="1100" dirty="0">
                          <a:effectLst/>
                        </a:rPr>
                        <a:t>– nastavak radova </a:t>
                      </a:r>
                      <a:endParaRPr lang="hr-H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467" marR="52467" marT="0" marB="0"/>
                </a:tc>
                <a:tc>
                  <a:txBody>
                    <a:bodyPr/>
                    <a:lstStyle/>
                    <a:p>
                      <a:r>
                        <a:rPr lang="hr-HR" sz="1100" dirty="0">
                          <a:effectLst/>
                        </a:rPr>
                        <a:t>2.550.000,00 </a:t>
                      </a:r>
                      <a:endParaRPr lang="hr-HR" sz="1100" dirty="0"/>
                    </a:p>
                  </a:txBody>
                  <a:tcPr marL="71793" marR="71793" marT="35897" marB="35897"/>
                </a:tc>
                <a:extLst>
                  <a:ext uri="{0D108BD9-81ED-4DB2-BD59-A6C34878D82A}">
                    <a16:rowId xmlns:a16="http://schemas.microsoft.com/office/drawing/2014/main" val="2409834646"/>
                  </a:ext>
                </a:extLst>
              </a:tr>
              <a:tr h="34670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8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hr-HR" sz="1100" dirty="0">
                          <a:effectLst/>
                        </a:rPr>
                        <a:t>Rekonstrukcija i dogradnja </a:t>
                      </a:r>
                      <a:r>
                        <a:rPr lang="hr-HR" sz="1100" b="1" dirty="0">
                          <a:effectLst/>
                        </a:rPr>
                        <a:t>Škole za odgoj i obrazovanje </a:t>
                      </a:r>
                      <a:r>
                        <a:rPr lang="hr-HR" sz="1100" dirty="0">
                          <a:effectLst/>
                        </a:rPr>
                        <a:t>- projektiranje projektno-tehničke dokumentacije </a:t>
                      </a:r>
                      <a:endParaRPr lang="hr-H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467" marR="52467" marT="0" marB="0"/>
                </a:tc>
                <a:tc>
                  <a:txBody>
                    <a:bodyPr/>
                    <a:lstStyle/>
                    <a:p>
                      <a:r>
                        <a:rPr lang="hr-HR" sz="1100" dirty="0">
                          <a:effectLst/>
                        </a:rPr>
                        <a:t>500.000,00</a:t>
                      </a:r>
                      <a:endParaRPr lang="hr-HR" sz="1100" dirty="0"/>
                    </a:p>
                  </a:txBody>
                  <a:tcPr marL="71793" marR="71793" marT="35897" marB="35897"/>
                </a:tc>
                <a:extLst>
                  <a:ext uri="{0D108BD9-81ED-4DB2-BD59-A6C34878D82A}">
                    <a16:rowId xmlns:a16="http://schemas.microsoft.com/office/drawing/2014/main" val="174718336"/>
                  </a:ext>
                </a:extLst>
              </a:tr>
              <a:tr h="29116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8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hr-HR" sz="1100" b="1" dirty="0" err="1">
                          <a:effectLst/>
                        </a:rPr>
                        <a:t>Pattinaggio</a:t>
                      </a:r>
                      <a:r>
                        <a:rPr lang="hr-HR" sz="1100" b="1" dirty="0">
                          <a:effectLst/>
                        </a:rPr>
                        <a:t> </a:t>
                      </a:r>
                      <a:r>
                        <a:rPr lang="hr-HR" sz="1100" dirty="0">
                          <a:effectLst/>
                        </a:rPr>
                        <a:t>- projektiranje projektno-tehničke dokumentacije</a:t>
                      </a:r>
                      <a:endParaRPr lang="hr-H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467" marR="52467" marT="0" marB="0"/>
                </a:tc>
                <a:tc>
                  <a:txBody>
                    <a:bodyPr/>
                    <a:lstStyle/>
                    <a:p>
                      <a:r>
                        <a:rPr lang="hr-HR" sz="1100" dirty="0">
                          <a:effectLst/>
                        </a:rPr>
                        <a:t>250.000,00</a:t>
                      </a:r>
                      <a:endParaRPr lang="hr-HR" sz="1100" dirty="0"/>
                    </a:p>
                  </a:txBody>
                  <a:tcPr marL="71793" marR="71793" marT="35897" marB="35897"/>
                </a:tc>
                <a:extLst>
                  <a:ext uri="{0D108BD9-81ED-4DB2-BD59-A6C34878D82A}">
                    <a16:rowId xmlns:a16="http://schemas.microsoft.com/office/drawing/2014/main" val="2441643681"/>
                  </a:ext>
                </a:extLst>
              </a:tr>
              <a:tr h="29116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8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hr-HR" sz="1100" b="1" dirty="0">
                          <a:effectLst/>
                        </a:rPr>
                        <a:t>Kupalište Mornar </a:t>
                      </a:r>
                      <a:r>
                        <a:rPr lang="hr-HR" sz="1100" dirty="0">
                          <a:effectLst/>
                        </a:rPr>
                        <a:t>- projektiranje projektno-tehničke dokumentacije </a:t>
                      </a:r>
                      <a:endParaRPr lang="hr-H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467" marR="52467" marT="0" marB="0"/>
                </a:tc>
                <a:tc>
                  <a:txBody>
                    <a:bodyPr/>
                    <a:lstStyle/>
                    <a:p>
                      <a:r>
                        <a:rPr lang="hr-HR" sz="1100" dirty="0">
                          <a:effectLst/>
                        </a:rPr>
                        <a:t>360.000,00</a:t>
                      </a:r>
                      <a:endParaRPr lang="hr-HR" sz="1100" dirty="0"/>
                    </a:p>
                  </a:txBody>
                  <a:tcPr marL="71793" marR="71793" marT="35897" marB="35897"/>
                </a:tc>
                <a:extLst>
                  <a:ext uri="{0D108BD9-81ED-4DB2-BD59-A6C34878D82A}">
                    <a16:rowId xmlns:a16="http://schemas.microsoft.com/office/drawing/2014/main" val="2871059702"/>
                  </a:ext>
                </a:extLst>
              </a:tr>
              <a:tr h="34670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8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hr-HR" sz="1100" b="1" dirty="0">
                          <a:effectLst/>
                        </a:rPr>
                        <a:t>4 školske dvorane</a:t>
                      </a:r>
                      <a:r>
                        <a:rPr lang="hr-HR" sz="1100" dirty="0">
                          <a:effectLst/>
                        </a:rPr>
                        <a:t>: Tone Peruška, Šijana, Veruda i Vidikovac projektiranje projektno-tehničke dokumentacije i početak radova  </a:t>
                      </a:r>
                      <a:endParaRPr lang="hr-H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467" marR="52467" marT="0" marB="0"/>
                </a:tc>
                <a:tc>
                  <a:txBody>
                    <a:bodyPr/>
                    <a:lstStyle/>
                    <a:p>
                      <a:r>
                        <a:rPr lang="hr-HR" sz="1100" dirty="0">
                          <a:effectLst/>
                        </a:rPr>
                        <a:t>2,460.000,00</a:t>
                      </a:r>
                      <a:endParaRPr lang="hr-HR" sz="1100" dirty="0"/>
                    </a:p>
                  </a:txBody>
                  <a:tcPr marL="71793" marR="71793" marT="35897" marB="35897"/>
                </a:tc>
                <a:extLst>
                  <a:ext uri="{0D108BD9-81ED-4DB2-BD59-A6C34878D82A}">
                    <a16:rowId xmlns:a16="http://schemas.microsoft.com/office/drawing/2014/main" val="3574602688"/>
                  </a:ext>
                </a:extLst>
              </a:tr>
              <a:tr h="29116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8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hr-HR" sz="1100" b="1" dirty="0">
                          <a:effectLst/>
                        </a:rPr>
                        <a:t>Rekonstrukcija Giardini </a:t>
                      </a:r>
                      <a:r>
                        <a:rPr lang="hr-HR" sz="1100" dirty="0">
                          <a:effectLst/>
                        </a:rPr>
                        <a:t>- projektiranje projektno-tehničke dokumentacije i početak radova</a:t>
                      </a:r>
                      <a:endParaRPr lang="hr-H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467" marR="52467" marT="0" marB="0"/>
                </a:tc>
                <a:tc>
                  <a:txBody>
                    <a:bodyPr/>
                    <a:lstStyle/>
                    <a:p>
                      <a:r>
                        <a:rPr lang="hr-HR" sz="1100" dirty="0">
                          <a:effectLst/>
                        </a:rPr>
                        <a:t>900.000,00</a:t>
                      </a:r>
                      <a:endParaRPr lang="hr-HR" sz="1100" dirty="0"/>
                    </a:p>
                  </a:txBody>
                  <a:tcPr marL="71793" marR="71793" marT="35897" marB="35897"/>
                </a:tc>
                <a:extLst>
                  <a:ext uri="{0D108BD9-81ED-4DB2-BD59-A6C34878D82A}">
                    <a16:rowId xmlns:a16="http://schemas.microsoft.com/office/drawing/2014/main" val="4163768702"/>
                  </a:ext>
                </a:extLst>
              </a:tr>
              <a:tr h="29116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8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hr-HR" sz="1100" b="1" dirty="0" err="1">
                          <a:effectLst/>
                        </a:rPr>
                        <a:t>Vallelunga</a:t>
                      </a:r>
                      <a:r>
                        <a:rPr lang="hr-HR" sz="1100" dirty="0">
                          <a:effectLst/>
                        </a:rPr>
                        <a:t> - projektiranje projektno-tehničke dokumentacije </a:t>
                      </a:r>
                      <a:endParaRPr lang="hr-H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467" marR="52467" marT="0" marB="0"/>
                </a:tc>
                <a:tc>
                  <a:txBody>
                    <a:bodyPr/>
                    <a:lstStyle/>
                    <a:p>
                      <a:r>
                        <a:rPr lang="hr-HR" sz="1100" dirty="0">
                          <a:effectLst/>
                        </a:rPr>
                        <a:t>300.000,00</a:t>
                      </a:r>
                      <a:endParaRPr lang="hr-HR" sz="1100" dirty="0"/>
                    </a:p>
                  </a:txBody>
                  <a:tcPr marL="71793" marR="71793" marT="35897" marB="35897"/>
                </a:tc>
                <a:extLst>
                  <a:ext uri="{0D108BD9-81ED-4DB2-BD59-A6C34878D82A}">
                    <a16:rowId xmlns:a16="http://schemas.microsoft.com/office/drawing/2014/main" val="3878336856"/>
                  </a:ext>
                </a:extLst>
              </a:tr>
              <a:tr h="29116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18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hr-HR" sz="1100" b="1" dirty="0" err="1">
                          <a:effectLst/>
                        </a:rPr>
                        <a:t>Pragrande</a:t>
                      </a:r>
                      <a:r>
                        <a:rPr lang="hr-HR" sz="1100" dirty="0">
                          <a:effectLst/>
                        </a:rPr>
                        <a:t>  - projektiranje projektno-tehničke dokumentacije</a:t>
                      </a:r>
                      <a:endParaRPr lang="hr-H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467" marR="52467" marT="0" marB="0"/>
                </a:tc>
                <a:tc>
                  <a:txBody>
                    <a:bodyPr/>
                    <a:lstStyle/>
                    <a:p>
                      <a:r>
                        <a:rPr lang="hr-HR" sz="1100" dirty="0">
                          <a:effectLst/>
                        </a:rPr>
                        <a:t>500.000,00 </a:t>
                      </a:r>
                      <a:endParaRPr lang="hr-HR" sz="1100" dirty="0"/>
                    </a:p>
                  </a:txBody>
                  <a:tcPr marL="71793" marR="71793" marT="35897" marB="35897"/>
                </a:tc>
                <a:extLst>
                  <a:ext uri="{0D108BD9-81ED-4DB2-BD59-A6C34878D82A}">
                    <a16:rowId xmlns:a16="http://schemas.microsoft.com/office/drawing/2014/main" val="1937484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1120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0EFE3-FFB2-DD04-135C-ADC421BE6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:a16="http://schemas.microsoft.com/office/drawing/2014/main" id="{2E4DF5D7-986C-7513-1A6C-F018533F4974}"/>
              </a:ext>
            </a:extLst>
          </p:cNvPr>
          <p:cNvSpPr txBox="1"/>
          <p:nvPr/>
        </p:nvSpPr>
        <p:spPr>
          <a:xfrm>
            <a:off x="0" y="2100950"/>
            <a:ext cx="6636190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9140" marR="635" indent="-285750">
              <a:buFont typeface="Wingdings" panose="05000000000000000000" pitchFamily="2" charset="2"/>
              <a:buChar char="§"/>
            </a:pPr>
            <a:r>
              <a:rPr lang="hr-H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Rashodi za izvršenje Programa </a:t>
            </a:r>
            <a:r>
              <a:rPr lang="hr-H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Održavanje komunalne</a:t>
            </a:r>
            <a:r>
              <a:rPr lang="hr-H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r-H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infrastrukture</a:t>
            </a:r>
            <a:r>
              <a:rPr lang="hr-H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12.426.552,00 EUR (27% rast u odnosu na 2024.g.)</a:t>
            </a:r>
          </a:p>
          <a:p>
            <a:pPr marL="739140" marR="635" indent="-285750">
              <a:buFont typeface="Wingdings" panose="05000000000000000000" pitchFamily="2" charset="2"/>
              <a:buChar char="§"/>
            </a:pPr>
            <a:endParaRPr lang="hr-HR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39140" marR="635" indent="-285750">
              <a:buFont typeface="Wingdings" panose="05000000000000000000" pitchFamily="2" charset="2"/>
              <a:buChar char="§"/>
            </a:pPr>
            <a:r>
              <a:rPr lang="hr-H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Rashodi za izvršenje Programa </a:t>
            </a:r>
            <a:r>
              <a:rPr lang="hr-H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SMART CITY </a:t>
            </a:r>
            <a:r>
              <a:rPr lang="hr-H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planirani su u iznosu od 672.448,64 EUR</a:t>
            </a:r>
          </a:p>
          <a:p>
            <a:pPr marL="453390" marR="635"/>
            <a:endParaRPr lang="hr-HR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196340" marR="635" lvl="1" indent="-285750">
              <a:buFont typeface="Wingdings" panose="05000000000000000000" pitchFamily="2" charset="2"/>
              <a:buChar char="§"/>
            </a:pPr>
            <a:r>
              <a:rPr lang="hr-H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Provedba planiranih projekata iz Plana razvoja pametnog Grada Pula-Pola za razdoblje 2023.-2028. (Smart </a:t>
            </a:r>
            <a:r>
              <a:rPr lang="hr-HR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city</a:t>
            </a:r>
            <a:r>
              <a:rPr lang="hr-H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hr-HR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196340" marR="635" lvl="1" indent="-285750">
              <a:buFont typeface="Wingdings" panose="05000000000000000000" pitchFamily="2" charset="2"/>
              <a:buChar char="§"/>
            </a:pPr>
            <a:r>
              <a:rPr lang="hr-H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projekta iz nacionalnih i EU izvora: SMART PULA &amp; URBANMINDS </a:t>
            </a:r>
            <a:endParaRPr lang="hr-HR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3390" marR="635">
              <a:lnSpc>
                <a:spcPts val="1800"/>
              </a:lnSpc>
            </a:pPr>
            <a:r>
              <a:rPr lang="hr-H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A1FFFE-99B5-F7E2-01EE-0D739239B68A}"/>
              </a:ext>
            </a:extLst>
          </p:cNvPr>
          <p:cNvSpPr txBox="1"/>
          <p:nvPr/>
        </p:nvSpPr>
        <p:spPr>
          <a:xfrm>
            <a:off x="734627" y="661482"/>
            <a:ext cx="7344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ts val="3600"/>
            </a:pPr>
            <a:r>
              <a:rPr lang="hr-HR" sz="2800" b="1" dirty="0">
                <a:latin typeface="Arial" panose="020B0604020202020204" pitchFamily="34" charset="0"/>
                <a:cs typeface="Arial" panose="020B0604020202020204" pitchFamily="34" charset="0"/>
              </a:rPr>
              <a:t>Pula – funkcionalan i pametan grad</a:t>
            </a:r>
          </a:p>
        </p:txBody>
      </p:sp>
      <p:pic>
        <p:nvPicPr>
          <p:cNvPr id="2050" name="Picture 2" descr="Pula Smart City">
            <a:extLst>
              <a:ext uri="{FF2B5EF4-FFF2-40B4-BE49-F238E27FC236}">
                <a16:creationId xmlns:a16="http://schemas.microsoft.com/office/drawing/2014/main" id="{A83C0B4E-6346-6C3F-D868-126E39953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825" y="1316632"/>
            <a:ext cx="4453237" cy="403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005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F26650-7F9E-CD00-335A-F4B964A82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8212"/>
          </a:xfrm>
        </p:spPr>
        <p:txBody>
          <a:bodyPr>
            <a:normAutofit/>
          </a:bodyPr>
          <a:lstStyle/>
          <a:p>
            <a:r>
              <a:rPr lang="hr-H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Plaće u trgovačkim društvima i djelatnika Grada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10839EE-6C2D-E9C4-4B4E-3F5E0A487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17812"/>
            <a:ext cx="8596668" cy="3021011"/>
          </a:xfrm>
        </p:spPr>
        <p:txBody>
          <a:bodyPr/>
          <a:lstStyle/>
          <a:p>
            <a:pPr marL="0" indent="0">
              <a:buNone/>
            </a:pPr>
            <a:r>
              <a:rPr lang="hr-HR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hr-HR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inimalno povećanje plaća u trgovačkim društvima planirano u 2025</a:t>
            </a:r>
            <a:r>
              <a:rPr lang="hr-HR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0" lvl="0" indent="0">
              <a:buNone/>
            </a:pPr>
            <a:r>
              <a:rPr lang="hr-HR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PULA HERCULANEA d.o.o.  10%</a:t>
            </a:r>
            <a:endParaRPr lang="hr-HR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hr-HR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PULAPROMET d.o.o. 16%</a:t>
            </a:r>
            <a:endParaRPr lang="hr-HR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hr-HR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PULA PARKING d.o.o.  16%</a:t>
            </a:r>
            <a:endParaRPr lang="hr-HR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hr-HR" sz="1800" b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VODOVOD </a:t>
            </a:r>
            <a:r>
              <a:rPr lang="hr-HR" b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PULA </a:t>
            </a:r>
            <a:r>
              <a:rPr lang="hr-HR" sz="1800" b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hr-HR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.o.o.  10%</a:t>
            </a:r>
            <a:endParaRPr lang="hr-HR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hr-HR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MONTE GIRO d.o.o.  11%</a:t>
            </a:r>
            <a:endParaRPr lang="hr-HR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hr-HR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PULA USLUGE I UPRAVLJANJE d.o.o. 10%</a:t>
            </a:r>
            <a:endParaRPr lang="hr-HR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F20CCBB-0497-1B50-0FA2-2317903C3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949" y="4843463"/>
            <a:ext cx="1885950" cy="174307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1923E2A-ED1E-DBCC-806E-66077AC50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409" y="4843463"/>
            <a:ext cx="1584130" cy="158413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8CA8339-CB01-3D2A-9855-3241A4DAE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404" y="4932618"/>
            <a:ext cx="1315782" cy="1315782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054C1506-7647-A3BA-2E46-07309F299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82" y="5181600"/>
            <a:ext cx="3199396" cy="63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76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5C69E5-E7CC-87BE-3F86-B8F0CA9A6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910" y="1210235"/>
            <a:ext cx="8596668" cy="1320800"/>
          </a:xfrm>
        </p:spPr>
        <p:txBody>
          <a:bodyPr>
            <a:normAutofit/>
          </a:bodyPr>
          <a:lstStyle/>
          <a:p>
            <a:r>
              <a:rPr lang="hr-H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Povećanje plaća u gradskoj upravi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412BA44D-2B53-6AEB-A02D-8AFFC28B4B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1009711"/>
              </p:ext>
            </p:extLst>
          </p:nvPr>
        </p:nvGraphicFramePr>
        <p:xfrm>
          <a:off x="784910" y="2043953"/>
          <a:ext cx="7347058" cy="24305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5749">
                  <a:extLst>
                    <a:ext uri="{9D8B030D-6E8A-4147-A177-3AD203B41FA5}">
                      <a16:colId xmlns:a16="http://schemas.microsoft.com/office/drawing/2014/main" val="1851315848"/>
                    </a:ext>
                  </a:extLst>
                </a:gridCol>
                <a:gridCol w="1326909">
                  <a:extLst>
                    <a:ext uri="{9D8B030D-6E8A-4147-A177-3AD203B41FA5}">
                      <a16:colId xmlns:a16="http://schemas.microsoft.com/office/drawing/2014/main" val="1236618732"/>
                    </a:ext>
                  </a:extLst>
                </a:gridCol>
                <a:gridCol w="2069594">
                  <a:extLst>
                    <a:ext uri="{9D8B030D-6E8A-4147-A177-3AD203B41FA5}">
                      <a16:colId xmlns:a16="http://schemas.microsoft.com/office/drawing/2014/main" val="3894044333"/>
                    </a:ext>
                  </a:extLst>
                </a:gridCol>
                <a:gridCol w="1714806">
                  <a:extLst>
                    <a:ext uri="{9D8B030D-6E8A-4147-A177-3AD203B41FA5}">
                      <a16:colId xmlns:a16="http://schemas.microsoft.com/office/drawing/2014/main" val="9754106"/>
                    </a:ext>
                  </a:extLst>
                </a:gridCol>
              </a:tblGrid>
              <a:tr h="880012">
                <a:tc>
                  <a:txBody>
                    <a:bodyPr/>
                    <a:lstStyle/>
                    <a:p>
                      <a:pPr algn="ctr"/>
                      <a:r>
                        <a:rPr lang="hr-HR" sz="1200" dirty="0">
                          <a:effectLst/>
                        </a:rPr>
                        <a:t>RAZDOBLJE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effectLst/>
                        </a:rPr>
                        <a:t>OSNOVICA ZA OBRAČUN PLAĆE 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effectLst/>
                        </a:rPr>
                        <a:t>% POVEĆANJA U ODNOSU NA PRETHODNU OSNOVICU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effectLst/>
                        </a:rPr>
                        <a:t>% POVEĆANJA OSNOVICE KUMULATIVNO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8122809"/>
                  </a:ext>
                </a:extLst>
              </a:tr>
              <a:tr h="220003">
                <a:tc>
                  <a:txBody>
                    <a:bodyPr/>
                    <a:lstStyle/>
                    <a:p>
                      <a:r>
                        <a:rPr lang="hr-HR" sz="1200">
                          <a:effectLst/>
                        </a:rPr>
                        <a:t>1.7.2022. - 31.10.2022.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effectLst/>
                        </a:rPr>
                        <a:t>643,69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effectLst/>
                        </a:rPr>
                        <a:t>3,00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>
                          <a:effectLst/>
                        </a:rPr>
                        <a:t>3,00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4525061"/>
                  </a:ext>
                </a:extLst>
              </a:tr>
              <a:tr h="220003">
                <a:tc>
                  <a:txBody>
                    <a:bodyPr/>
                    <a:lstStyle/>
                    <a:p>
                      <a:r>
                        <a:rPr lang="hr-HR" sz="1200">
                          <a:effectLst/>
                        </a:rPr>
                        <a:t>1.11.2022. - 31.12.2022.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effectLst/>
                        </a:rPr>
                        <a:t>663,00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effectLst/>
                        </a:rPr>
                        <a:t>3,00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effectLst/>
                        </a:rPr>
                        <a:t>6,09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2733551"/>
                  </a:ext>
                </a:extLst>
              </a:tr>
              <a:tr h="220003">
                <a:tc>
                  <a:txBody>
                    <a:bodyPr/>
                    <a:lstStyle/>
                    <a:p>
                      <a:r>
                        <a:rPr lang="hr-HR" sz="1200">
                          <a:effectLst/>
                        </a:rPr>
                        <a:t>1.1.2023. - 30.06.2023.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effectLst/>
                        </a:rPr>
                        <a:t>689,52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effectLst/>
                        </a:rPr>
                        <a:t>4,00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effectLst/>
                        </a:rPr>
                        <a:t>10,33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7423041"/>
                  </a:ext>
                </a:extLst>
              </a:tr>
              <a:tr h="220003">
                <a:tc>
                  <a:txBody>
                    <a:bodyPr/>
                    <a:lstStyle/>
                    <a:p>
                      <a:r>
                        <a:rPr lang="hr-HR" sz="1200">
                          <a:effectLst/>
                        </a:rPr>
                        <a:t>1.7.2023. - 31.12.2023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effectLst/>
                        </a:rPr>
                        <a:t>730,89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effectLst/>
                        </a:rPr>
                        <a:t>6,00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>
                          <a:effectLst/>
                        </a:rPr>
                        <a:t>16,95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0577356"/>
                  </a:ext>
                </a:extLst>
              </a:tr>
              <a:tr h="220003">
                <a:tc>
                  <a:txBody>
                    <a:bodyPr/>
                    <a:lstStyle/>
                    <a:p>
                      <a:r>
                        <a:rPr lang="hr-HR" sz="1200">
                          <a:effectLst/>
                        </a:rPr>
                        <a:t>1.1.2024. - 31.08.2024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effectLst/>
                        </a:rPr>
                        <a:t>774,74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effectLst/>
                        </a:rPr>
                        <a:t>6,00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effectLst/>
                        </a:rPr>
                        <a:t>23,97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5402365"/>
                  </a:ext>
                </a:extLst>
              </a:tr>
              <a:tr h="220003">
                <a:tc>
                  <a:txBody>
                    <a:bodyPr/>
                    <a:lstStyle/>
                    <a:p>
                      <a:r>
                        <a:rPr lang="hr-HR" sz="1200">
                          <a:effectLst/>
                        </a:rPr>
                        <a:t>1.9.2024. - 31.12.2024.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effectLst/>
                        </a:rPr>
                        <a:t>797,98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effectLst/>
                        </a:rPr>
                        <a:t>3,00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effectLst/>
                        </a:rPr>
                        <a:t>27,69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51274605"/>
                  </a:ext>
                </a:extLst>
              </a:tr>
              <a:tr h="230479">
                <a:tc>
                  <a:txBody>
                    <a:bodyPr/>
                    <a:lstStyle/>
                    <a:p>
                      <a:r>
                        <a:rPr lang="hr-HR" sz="1200">
                          <a:effectLst/>
                        </a:rPr>
                        <a:t>1.1.2025. - PRIJEDLOG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effectLst/>
                        </a:rPr>
                        <a:t>880,00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>
                          <a:effectLst/>
                        </a:rPr>
                        <a:t>10,28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200" dirty="0">
                          <a:effectLst/>
                        </a:rPr>
                        <a:t>40,81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1931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9854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76045D2-82D7-BAC6-E49D-6BA41240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045693"/>
            <a:ext cx="5638800" cy="3983071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ts val="1800"/>
              </a:lnSpc>
              <a:buClrTx/>
              <a:buFont typeface="Symbol" panose="05050102010706020507" pitchFamily="18" charset="2"/>
              <a:buChar char=""/>
            </a:pPr>
            <a:r>
              <a:rPr lang="hr-HR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Kupnja stanova – povećanje u 2025. s 150.000 eura na 300.000 eura</a:t>
            </a:r>
          </a:p>
          <a:p>
            <a:pPr marL="342900" lvl="0" indent="-342900" algn="just">
              <a:lnSpc>
                <a:spcPts val="1800"/>
              </a:lnSpc>
              <a:buClrTx/>
              <a:buFont typeface="Symbol" panose="05050102010706020507" pitchFamily="18" charset="2"/>
              <a:buChar char=""/>
            </a:pPr>
            <a:endParaRPr lang="hr-HR" b="1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ts val="1800"/>
              </a:lnSpc>
              <a:buClrTx/>
              <a:buFont typeface="Symbol" panose="05050102010706020507" pitchFamily="18" charset="2"/>
              <a:buChar char=""/>
            </a:pPr>
            <a:r>
              <a:rPr lang="hr-HR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Održavanje objekata gradske uprave povećano je sa 30.000 eura na 150.000 eura</a:t>
            </a:r>
          </a:p>
          <a:p>
            <a:pPr marL="342900" lvl="0" indent="-342900" algn="just">
              <a:lnSpc>
                <a:spcPts val="1800"/>
              </a:lnSpc>
              <a:buClrTx/>
              <a:buFont typeface="Symbol" panose="05050102010706020507" pitchFamily="18" charset="2"/>
              <a:buChar char=""/>
            </a:pPr>
            <a:endParaRPr lang="hr-HR" b="1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ts val="1800"/>
              </a:lnSpc>
              <a:buClrTx/>
              <a:buFont typeface="Symbol" panose="05050102010706020507" pitchFamily="18" charset="2"/>
              <a:buChar char=""/>
            </a:pPr>
            <a:r>
              <a:rPr lang="hr-HR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Održavanje objekata mjesnih odbora povećan je iznos sa 3.804 eura na 50.000 eura</a:t>
            </a:r>
          </a:p>
          <a:p>
            <a:pPr marL="342900" lvl="0" indent="-342900" algn="just">
              <a:lnSpc>
                <a:spcPts val="1800"/>
              </a:lnSpc>
              <a:buClrTx/>
              <a:buFont typeface="Symbol" panose="05050102010706020507" pitchFamily="18" charset="2"/>
              <a:buChar char=""/>
            </a:pPr>
            <a:endParaRPr lang="hr-HR" b="1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ts val="1800"/>
              </a:lnSpc>
              <a:buClrTx/>
              <a:buFont typeface="Symbol" panose="05050102010706020507" pitchFamily="18" charset="2"/>
              <a:buChar char=""/>
            </a:pPr>
            <a:r>
              <a:rPr lang="hr-HR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Održavanje stanova i poslovnih prostora - povećan iznos preko 300.000 eura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FCA43303-837F-8F73-0DFD-E7FBBCF68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75" y="1280602"/>
            <a:ext cx="8596668" cy="657885"/>
          </a:xfrm>
        </p:spPr>
        <p:txBody>
          <a:bodyPr>
            <a:normAutofit/>
          </a:bodyPr>
          <a:lstStyle/>
          <a:p>
            <a:pPr algn="l">
              <a:spcBef>
                <a:spcPts val="1350"/>
              </a:spcBef>
              <a:spcAft>
                <a:spcPts val="225"/>
              </a:spcAft>
            </a:pPr>
            <a:r>
              <a:rPr lang="pl-PL" sz="1800" b="1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Povećanja u odnosu na 2024. godinu</a:t>
            </a:r>
            <a:endParaRPr lang="pl-PL" sz="1800" b="1" strike="noStrike" dirty="0">
              <a:solidFill>
                <a:schemeClr val="tx1"/>
              </a:solidFill>
              <a:effectLst/>
              <a:latin typeface="Arial" panose="020B06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5DDB228-497A-A15B-D4D2-88F9FF337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647" y="2023782"/>
            <a:ext cx="4392707" cy="329453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ED3A6853-6AAB-A8A3-94C3-39E78263967F}"/>
              </a:ext>
            </a:extLst>
          </p:cNvPr>
          <p:cNvSpPr txBox="1"/>
          <p:nvPr/>
        </p:nvSpPr>
        <p:spPr>
          <a:xfrm>
            <a:off x="489075" y="449605"/>
            <a:ext cx="61004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Upravni odjel za upravljanje imovinom i imovinsko pravne poslove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272437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00000-0008-0000-0000-00006118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947821"/>
              </p:ext>
            </p:extLst>
          </p:nvPr>
        </p:nvGraphicFramePr>
        <p:xfrm>
          <a:off x="677862" y="923453"/>
          <a:ext cx="8804897" cy="5298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FD8A88B-9722-1D1F-6448-69818C4CD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16" y="279354"/>
            <a:ext cx="8596668" cy="714280"/>
          </a:xfrm>
        </p:spPr>
        <p:txBody>
          <a:bodyPr>
            <a:normAutofit/>
          </a:bodyPr>
          <a:lstStyle/>
          <a:p>
            <a:r>
              <a:rPr lang="hr-H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Planirani prihodi i izvori financiranja</a:t>
            </a:r>
          </a:p>
        </p:txBody>
      </p:sp>
    </p:spTree>
    <p:extLst>
      <p:ext uri="{BB962C8B-B14F-4D97-AF65-F5344CB8AC3E}">
        <p14:creationId xmlns:p14="http://schemas.microsoft.com/office/powerpoint/2010/main" val="13998244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0E061E-C580-333C-EE2E-79391D10A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57885"/>
          </a:xfrm>
        </p:spPr>
        <p:txBody>
          <a:bodyPr>
            <a:normAutofit/>
          </a:bodyPr>
          <a:lstStyle/>
          <a:p>
            <a:pPr algn="l">
              <a:spcBef>
                <a:spcPts val="1350"/>
              </a:spcBef>
              <a:spcAft>
                <a:spcPts val="225"/>
              </a:spcAft>
            </a:pPr>
            <a:r>
              <a:rPr lang="pl-PL" sz="2400" b="1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Upravni odjel za lokalnu i mjesnu samoupravu</a:t>
            </a:r>
            <a:endParaRPr lang="pl-PL" sz="2400" b="1" strike="noStrike" dirty="0">
              <a:solidFill>
                <a:schemeClr val="tx1"/>
              </a:solidFill>
              <a:effectLst/>
              <a:latin typeface="Arial" panose="020B06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088375C-EF6A-B354-3981-D7ADB2C6E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479" y="1596878"/>
            <a:ext cx="8596668" cy="3880773"/>
          </a:xfrm>
        </p:spPr>
        <p:txBody>
          <a:bodyPr>
            <a:normAutofit/>
          </a:bodyPr>
          <a:lstStyle/>
          <a:p>
            <a:pPr marL="342900" lvl="0" indent="-342900">
              <a:buClrTx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hr-HR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Povećanje sredstava za poslove redovne djelatnosti vijeća nacionalnih manjina sa 5.043,00 na 6.000 </a:t>
            </a:r>
            <a:r>
              <a:rPr lang="hr-HR" sz="1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eur</a:t>
            </a:r>
            <a:r>
              <a:rPr lang="hr-HR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godišnje odnosno (povećanje od cca 20%)</a:t>
            </a:r>
            <a:endParaRPr lang="hr-HR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Tx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hr-HR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Razvoj civilnog društva – povećanje</a:t>
            </a:r>
            <a:r>
              <a:rPr lang="hr-HR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r-HR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institucionalne podrške za nacionalne manjine sa 39.816,84 na 65.000,00 </a:t>
            </a:r>
            <a:r>
              <a:rPr lang="hr-HR" sz="1800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eur</a:t>
            </a:r>
            <a:r>
              <a:rPr lang="hr-HR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godišnje (povećanje od cca 17%)</a:t>
            </a:r>
            <a:endParaRPr lang="hr-HR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Tx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hr-HR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Zaklada za poticanje partnerstva i razvoja civilnog društva - financiranje kao oblik suradnje Zaklade Istra i Grada Pule-Pola - 5.000,00 eura.</a:t>
            </a:r>
            <a:endParaRPr lang="hr-HR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ClrTx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hr-HR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Plan urbane sigurnosti </a:t>
            </a:r>
            <a:endParaRPr lang="hr-HR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hr-H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Regionalni centar za zaštitu i spašavanje - 315.000 eura za troškove izrade projektno-tehničke dokumentacije </a:t>
            </a:r>
            <a:endParaRPr lang="hr-HR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03643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5B01B56-8C48-3872-EDCB-74110777F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69" y="2032332"/>
            <a:ext cx="9085231" cy="3880773"/>
          </a:xfrm>
        </p:spPr>
        <p:txBody>
          <a:bodyPr>
            <a:noAutofit/>
          </a:bodyPr>
          <a:lstStyle/>
          <a:p>
            <a:pPr marL="375920" indent="-285750">
              <a:lnSpc>
                <a:spcPct val="120000"/>
              </a:lnSpc>
              <a:spcAft>
                <a:spcPts val="800"/>
              </a:spcAft>
              <a:buClrTx/>
              <a:buFont typeface="Wingdings" panose="05000000000000000000" pitchFamily="2" charset="2"/>
              <a:buChar char="§"/>
            </a:pPr>
            <a:r>
              <a:rPr lang="hr-H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Edukacija poduzetnika - 25.000 EUR, za organizaciju raznih edukacija od interesa i za potrebe poduzetnika s područja grada da usvajanjem novih znanja i vještina unaprijede svoje poslovanje i postanu konkurentniji.</a:t>
            </a:r>
          </a:p>
          <a:p>
            <a:pPr marL="375920" indent="-285750">
              <a:lnSpc>
                <a:spcPct val="120000"/>
              </a:lnSpc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hr-H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Subvencioniranje kamata na odobrene kredite - 45.000 EUR za sufinanciranjem kamata poduzetnicima koji su realizirali kredite kroz programe za kreditiranje poduzetništva ali i za buduću kreditnu liniju u 2025. godini. </a:t>
            </a:r>
          </a:p>
          <a:p>
            <a:pPr marL="375920" indent="-285750">
              <a:lnSpc>
                <a:spcPct val="120000"/>
              </a:lnSpc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hr-H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Potpore razvoju gospodarstva - 200.000 EUR, za bespovratne potpore obrtnicima, mikro i malim poduzetnicima za početak poslovanja te za unaprjeđenje poslovanja kroz ulaganja u digitalizaciju poslovanja te strojeve i opremu za postizanje konkurentnosti. </a:t>
            </a:r>
          </a:p>
          <a:p>
            <a:pPr marL="9017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hr-H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Ukupno: </a:t>
            </a:r>
            <a:r>
              <a:rPr lang="en-AU" b="1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333.810 EUR.</a:t>
            </a:r>
            <a:endParaRPr lang="hr-H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zervirano mjesto sadržaja 2">
            <a:extLst>
              <a:ext uri="{FF2B5EF4-FFF2-40B4-BE49-F238E27FC236}">
                <a16:creationId xmlns:a16="http://schemas.microsoft.com/office/drawing/2014/main" id="{AD100B45-7010-8DDC-EEA2-7B218724844A}"/>
              </a:ext>
            </a:extLst>
          </p:cNvPr>
          <p:cNvSpPr txBox="1">
            <a:spLocks/>
          </p:cNvSpPr>
          <p:nvPr/>
        </p:nvSpPr>
        <p:spPr>
          <a:xfrm>
            <a:off x="515968" y="1240304"/>
            <a:ext cx="8273939" cy="1488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5920" indent="-285750">
              <a:lnSpc>
                <a:spcPct val="120000"/>
              </a:lnSpc>
              <a:spcAft>
                <a:spcPts val="800"/>
              </a:spcAft>
              <a:buClrTx/>
              <a:buFont typeface="Wingdings" panose="05000000000000000000" pitchFamily="2" charset="2"/>
              <a:buChar char="§"/>
            </a:pPr>
            <a:r>
              <a:rPr lang="hr-H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poljoprivrede i ruralnog razvoja - 23.810 EUR za sufinanciranje mjera za unaprjeđenje poljoprivrede i ruralnog razvoja  </a:t>
            </a:r>
          </a:p>
          <a:p>
            <a:pPr marL="375920" indent="-285750">
              <a:lnSpc>
                <a:spcPct val="107000"/>
              </a:lnSpc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9DFD6146-EC37-B8E2-8176-EDC85A6DEB4A}"/>
              </a:ext>
            </a:extLst>
          </p:cNvPr>
          <p:cNvSpPr txBox="1"/>
          <p:nvPr/>
        </p:nvSpPr>
        <p:spPr>
          <a:xfrm>
            <a:off x="611840" y="414670"/>
            <a:ext cx="81780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400" b="1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Upravni odjel za financije, gospodarstvo i provedbu ITU mehanizma</a:t>
            </a:r>
          </a:p>
        </p:txBody>
      </p:sp>
    </p:spTree>
    <p:extLst>
      <p:ext uri="{BB962C8B-B14F-4D97-AF65-F5344CB8AC3E}">
        <p14:creationId xmlns:p14="http://schemas.microsoft.com/office/powerpoint/2010/main" val="3732126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4E1522B-26A0-E035-BF52-89E35CF79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520" y="2712850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6600" dirty="0">
                <a:latin typeface="Arial" panose="020B0604020202020204" pitchFamily="34" charset="0"/>
                <a:cs typeface="Arial" panose="020B0604020202020204" pitchFamily="34" charset="0"/>
              </a:rPr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2728532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0" y="312122"/>
            <a:ext cx="8596668" cy="1069910"/>
          </a:xfrm>
        </p:spPr>
        <p:txBody>
          <a:bodyPr>
            <a:normAutofit/>
          </a:bodyPr>
          <a:lstStyle/>
          <a:p>
            <a:r>
              <a:rPr lang="hr-H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Udio nenamjenskih i namjenskih sredstava grada u proračunu za 2025.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5902320"/>
              </p:ext>
            </p:extLst>
          </p:nvPr>
        </p:nvGraphicFramePr>
        <p:xfrm>
          <a:off x="333375" y="2450737"/>
          <a:ext cx="7867649" cy="4049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F2AA821-849B-80E6-2D88-F887274898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765592"/>
              </p:ext>
            </p:extLst>
          </p:nvPr>
        </p:nvGraphicFramePr>
        <p:xfrm>
          <a:off x="352425" y="1382032"/>
          <a:ext cx="7867649" cy="1068705"/>
        </p:xfrm>
        <a:graphic>
          <a:graphicData uri="http://schemas.openxmlformats.org/drawingml/2006/table">
            <a:tbl>
              <a:tblPr/>
              <a:tblGrid>
                <a:gridCol w="4714875">
                  <a:extLst>
                    <a:ext uri="{9D8B030D-6E8A-4147-A177-3AD203B41FA5}">
                      <a16:colId xmlns:a16="http://schemas.microsoft.com/office/drawing/2014/main" val="1121885522"/>
                    </a:ext>
                  </a:extLst>
                </a:gridCol>
                <a:gridCol w="3152774">
                  <a:extLst>
                    <a:ext uri="{9D8B030D-6E8A-4147-A177-3AD203B41FA5}">
                      <a16:colId xmlns:a16="http://schemas.microsoft.com/office/drawing/2014/main" val="3983700361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PRIHODI I PRIMICI I VIŠAK GRADA PULA - POLA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357496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Nenamjenski prihodi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64.160.203,28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375705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Namjenski prihodi i primici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44.567.282,11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127346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Ukupno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108.727.485,39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1995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506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BEB69-1893-3CAF-9050-813E9A9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19" y="363786"/>
            <a:ext cx="8596668" cy="1320800"/>
          </a:xfrm>
        </p:spPr>
        <p:txBody>
          <a:bodyPr/>
          <a:lstStyle/>
          <a:p>
            <a:r>
              <a:rPr lang="hr-H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Rashodi</a:t>
            </a:r>
            <a:br>
              <a:rPr lang="hr-HR" dirty="0"/>
            </a:br>
            <a:endParaRPr lang="hr-HR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1008750"/>
              </p:ext>
            </p:extLst>
          </p:nvPr>
        </p:nvGraphicFramePr>
        <p:xfrm>
          <a:off x="229019" y="1103887"/>
          <a:ext cx="9238832" cy="493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4730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Planirani</a:t>
            </a:r>
            <a:r>
              <a:rPr lang="hr-H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rashodi i izdaci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4343" y="1087681"/>
            <a:ext cx="4841751" cy="665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b="1" dirty="0">
                <a:latin typeface="Arial" panose="020B0604020202020204" pitchFamily="34" charset="0"/>
                <a:ea typeface="DINPro" charset="0"/>
                <a:cs typeface="Arial" panose="020B0604020202020204" pitchFamily="34" charset="0"/>
              </a:rPr>
              <a:t>Ukupni rashodi i izdaci za 2025. godinu planirani su u iznosu od:</a:t>
            </a:r>
            <a:endParaRPr lang="en-US" b="1" dirty="0">
              <a:latin typeface="Arial" panose="020B0604020202020204" pitchFamily="34" charset="0"/>
              <a:ea typeface="DINPro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7668" y="1658429"/>
            <a:ext cx="511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3600" b="1" u="none" strike="noStrike" baseline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138.981.770,39</a:t>
            </a:r>
            <a:r>
              <a:rPr lang="hr-HR" sz="3300" b="1" u="none" strike="noStrike" baseline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3300" b="1" dirty="0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endParaRPr lang="hr-HR" sz="3600" b="1" i="0" u="none" strike="noStrike" baseline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Grafikon 1">
            <a:extLst>
              <a:ext uri="{FF2B5EF4-FFF2-40B4-BE49-F238E27FC236}">
                <a16:creationId xmlns:a16="http://schemas.microsoft.com/office/drawing/2014/main" id="{49BE84B9-B98A-4FC1-82F3-46F8175DA2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7414250"/>
              </p:ext>
            </p:extLst>
          </p:nvPr>
        </p:nvGraphicFramePr>
        <p:xfrm>
          <a:off x="-653408" y="2501148"/>
          <a:ext cx="9627087" cy="4432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45217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38CBB-5DCC-EE07-48D1-129F2F10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235" y="638175"/>
            <a:ext cx="8596668" cy="1320800"/>
          </a:xfrm>
        </p:spPr>
        <p:txBody>
          <a:bodyPr>
            <a:normAutofit/>
          </a:bodyPr>
          <a:lstStyle/>
          <a:p>
            <a:r>
              <a:rPr lang="hr-H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Rashodi i izdaci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7976D36-872D-A899-5BF0-A2DE500191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2443657"/>
              </p:ext>
            </p:extLst>
          </p:nvPr>
        </p:nvGraphicFramePr>
        <p:xfrm>
          <a:off x="388235" y="1390650"/>
          <a:ext cx="8885767" cy="381000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157230">
                  <a:extLst>
                    <a:ext uri="{9D8B030D-6E8A-4147-A177-3AD203B41FA5}">
                      <a16:colId xmlns:a16="http://schemas.microsoft.com/office/drawing/2014/main" val="1298276519"/>
                    </a:ext>
                  </a:extLst>
                </a:gridCol>
                <a:gridCol w="1254461">
                  <a:extLst>
                    <a:ext uri="{9D8B030D-6E8A-4147-A177-3AD203B41FA5}">
                      <a16:colId xmlns:a16="http://schemas.microsoft.com/office/drawing/2014/main" val="3107505065"/>
                    </a:ext>
                  </a:extLst>
                </a:gridCol>
                <a:gridCol w="1237038">
                  <a:extLst>
                    <a:ext uri="{9D8B030D-6E8A-4147-A177-3AD203B41FA5}">
                      <a16:colId xmlns:a16="http://schemas.microsoft.com/office/drawing/2014/main" val="4215934913"/>
                    </a:ext>
                  </a:extLst>
                </a:gridCol>
                <a:gridCol w="1237038">
                  <a:extLst>
                    <a:ext uri="{9D8B030D-6E8A-4147-A177-3AD203B41FA5}">
                      <a16:colId xmlns:a16="http://schemas.microsoft.com/office/drawing/2014/main" val="92557421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RASHODI I IZDACI </a:t>
                      </a:r>
                      <a:endParaRPr lang="hr-HR" sz="1200" b="1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Grad Pula - Pola</a:t>
                      </a:r>
                      <a:endParaRPr lang="hr-HR" sz="1200" b="1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Proračunski korisnici</a:t>
                      </a:r>
                      <a:endParaRPr lang="hr-HR" sz="1200" b="1" i="0" u="none" strike="noStrike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Ukupno</a:t>
                      </a:r>
                      <a:endParaRPr lang="hr-HR" sz="1200" b="1" i="0" u="none" strike="noStrike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75235558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Rashodi za zaposlene 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8.182.701,00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36.282.737,00</a:t>
                      </a:r>
                      <a:endParaRPr lang="hr-HR" sz="1200" b="0" i="0" u="none" strike="noStrike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44.465.438,00</a:t>
                      </a:r>
                      <a:endParaRPr lang="hr-HR" sz="1200" b="0" i="0" u="none" strike="noStrike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8037254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Materijalni rashodi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24.722.252,70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7.934.027,47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32.656.280,17</a:t>
                      </a:r>
                      <a:endParaRPr lang="hr-HR" sz="1200" b="0" i="0" u="none" strike="noStrike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1233162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Financijski rashodi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263.000,00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2.807,00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265.807,00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377610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Subvencije</a:t>
                      </a:r>
                      <a:endParaRPr lang="hr-HR" sz="1200" b="0" i="0" u="none" strike="noStrike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3.398.628,00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0,00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3.398.628,00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04263229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Pomoći dane u inozemstvo i unutar općeg proračuna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1.686.000,00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0,00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1.686.000,00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9097576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Naknade građanima i kućanstvima na temelju osiguranja i druge naknade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1.593.950,00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235.128,00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1.829.078,00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7650267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Ostali rashodi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10.835.974,00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7.550,00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10.843.524,00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011434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Rashodi za nabavu </a:t>
                      </a:r>
                      <a:r>
                        <a:rPr lang="hr-HR" sz="1200" u="none" strike="noStrike" baseline="0" dirty="0" err="1">
                          <a:solidFill>
                            <a:schemeClr val="tx1"/>
                          </a:solidFill>
                          <a:effectLst/>
                        </a:rPr>
                        <a:t>neproizvedene</a:t>
                      </a:r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dugotrajne imovine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1.358.655,00</a:t>
                      </a:r>
                      <a:endParaRPr lang="hr-HR" sz="1200" b="0" i="0" u="none" strike="noStrike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5.200,00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1.363.855,00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500245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Rashodi za nabavu proizvedene dugotrajne imovine</a:t>
                      </a:r>
                      <a:endParaRPr lang="hr-HR" sz="1200" b="0" i="0" u="none" strike="noStrike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37.886.621,69</a:t>
                      </a:r>
                      <a:endParaRPr lang="hr-HR" sz="1200" b="0" i="0" u="none" strike="noStrike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3.079.413,53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40.966.035,22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8157064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Rashodi za dodatna ulaganja na nefinancijskoj imovini</a:t>
                      </a:r>
                      <a:endParaRPr lang="pl-PL" sz="1200" b="0" i="0" u="none" strike="noStrike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0,00</a:t>
                      </a:r>
                      <a:endParaRPr lang="hr-HR" sz="1200" b="0" i="0" u="none" strike="noStrike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1.005.125,00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1.005.125,00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502300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Izdaci iz računa financiranja</a:t>
                      </a:r>
                      <a:endParaRPr lang="hr-HR" sz="1200" b="0" i="0" u="none" strike="noStrike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502.000,00</a:t>
                      </a:r>
                      <a:endParaRPr lang="hr-HR" sz="1200" b="0" i="0" u="none" strike="noStrike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0,00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502.000,00</a:t>
                      </a:r>
                      <a:endParaRPr lang="hr-HR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9139441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UKUPNO</a:t>
                      </a:r>
                      <a:endParaRPr lang="hr-HR" sz="1200" b="1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>
                          <a:solidFill>
                            <a:schemeClr val="tx1"/>
                          </a:solidFill>
                          <a:effectLst/>
                        </a:rPr>
                        <a:t>90.429.782,39</a:t>
                      </a:r>
                      <a:endParaRPr lang="hr-HR" sz="1200" b="1" i="0" u="none" strike="noStrike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48.551.988,00</a:t>
                      </a:r>
                      <a:endParaRPr lang="hr-HR" sz="1200" b="1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138.981.770,39</a:t>
                      </a:r>
                      <a:endParaRPr lang="hr-HR" sz="1200" b="1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4958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6791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1;p22">
            <a:extLst>
              <a:ext uri="{FF2B5EF4-FFF2-40B4-BE49-F238E27FC236}">
                <a16:creationId xmlns:a16="http://schemas.microsoft.com/office/drawing/2014/main" id="{8E8BA753-A0DC-6135-75A9-88D982DDA5DC}"/>
              </a:ext>
            </a:extLst>
          </p:cNvPr>
          <p:cNvSpPr txBox="1">
            <a:spLocks/>
          </p:cNvSpPr>
          <p:nvPr/>
        </p:nvSpPr>
        <p:spPr>
          <a:xfrm>
            <a:off x="410654" y="633801"/>
            <a:ext cx="8819536" cy="875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600"/>
            </a:pPr>
            <a:r>
              <a:rPr lang="hr-HR" sz="2800" b="1" dirty="0">
                <a:solidFill>
                  <a:schemeClr val="tx1"/>
                </a:solidFill>
              </a:rPr>
              <a:t>Pula - grad za djecu i mlade</a:t>
            </a:r>
            <a:endParaRPr lang="hr-HR" sz="28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B0E8864D-A09D-81FD-5C37-CA0786E29DF9}"/>
              </a:ext>
            </a:extLst>
          </p:cNvPr>
          <p:cNvSpPr txBox="1"/>
          <p:nvPr/>
        </p:nvSpPr>
        <p:spPr>
          <a:xfrm>
            <a:off x="558384" y="1508871"/>
            <a:ext cx="8788347" cy="2128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hr-HR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 proračunu za 2025. planiraju se sredstva za rad Centra za mlade </a:t>
            </a:r>
            <a:endParaRPr lang="hr-HR" b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hr-H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 2025. povećat će se sredstva planirana za stipendiranje studenata za gotovo 100.000 eura.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hr-HR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 2025. povećavaju se sredstva za plaće i ostale rashode za zaposlene u Zajednici tehničke kulture </a:t>
            </a:r>
            <a:r>
              <a:rPr lang="hr-HR" sz="18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25.098 eura u odnosu na 2024. godinu.</a:t>
            </a:r>
            <a:endParaRPr lang="hr-HR" sz="18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hr-H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85E44FC9-36CE-8575-C7D1-44E35E9CB588}"/>
              </a:ext>
            </a:extLst>
          </p:cNvPr>
          <p:cNvSpPr txBox="1"/>
          <p:nvPr/>
        </p:nvSpPr>
        <p:spPr>
          <a:xfrm>
            <a:off x="542789" y="3259595"/>
            <a:ext cx="88195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PULAPROMET u suradnji s Gradom omogućiti besplatan javni prijevoz svim učenicima osnovnih i srednjih škola kao i studentima na području Grada Pule, za što je u proračunu osiguran iznos od 151.355 eura.</a:t>
            </a:r>
          </a:p>
          <a:p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0B8EE990-84D4-7F8F-647A-0164D8D67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49" y="4370767"/>
            <a:ext cx="3925308" cy="218896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BC83C82-85C6-2932-3C64-5CDF8CF87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737" y="4359215"/>
            <a:ext cx="3928662" cy="22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17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>
            <a:spLocks noGrp="1"/>
          </p:cNvSpPr>
          <p:nvPr>
            <p:ph type="title"/>
          </p:nvPr>
        </p:nvSpPr>
        <p:spPr>
          <a:xfrm>
            <a:off x="572559" y="979506"/>
            <a:ext cx="8596800" cy="640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r-H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Vrtići i škole 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8B0B339E-3F0B-A789-47D0-B6EF55E1B68E}"/>
              </a:ext>
            </a:extLst>
          </p:cNvPr>
          <p:cNvSpPr txBox="1"/>
          <p:nvPr/>
        </p:nvSpPr>
        <p:spPr>
          <a:xfrm>
            <a:off x="677333" y="1595132"/>
            <a:ext cx="8932831" cy="4048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hr-HR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Javne potrebe u osnovnom školstvu iznad standarda – gradska sredstva povećana su za 42,81%.</a:t>
            </a:r>
            <a:endParaRPr lang="hr-HR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hr-HR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Produženi boravak - U 2025. godini osigurana su dodatna sredstva za povećanje plaća učitelja.</a:t>
            </a:r>
            <a:endParaRPr lang="hr-HR" b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hr-HR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Pomoćnici u nastavi - projekt Zajedno do znanja VI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</a:t>
            </a:r>
            <a:r>
              <a:rPr lang="hr-H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1.515.625 eura gradskih sredstava</a:t>
            </a:r>
            <a:r>
              <a:rPr lang="hr-H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hr-HR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Predškolski odgoj – gradska sredstva povećana su za 37,55%.</a:t>
            </a:r>
            <a:endParaRPr lang="hr-HR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hr-HR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Povećanje plaća u gradskim dječjim vrtićima  </a:t>
            </a:r>
            <a:endParaRPr lang="hr-HR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hr-HR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Osnivanje nove ustanove predškolskog odgoja</a:t>
            </a:r>
            <a:endParaRPr lang="hr-HR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hr-HR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Investicijsko održavanje i nabava opreme u vrtićima</a:t>
            </a:r>
            <a:endParaRPr lang="hr-HR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hr-HR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Subvencioniranje roditelja u dječjim vrtićima drugih osnivača</a:t>
            </a:r>
            <a:r>
              <a:rPr lang="hr-HR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r-HR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hr-HR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3895</TotalTime>
  <Words>2186</Words>
  <Application>Microsoft Office PowerPoint</Application>
  <PresentationFormat>Široki zaslon</PresentationFormat>
  <Paragraphs>363</Paragraphs>
  <Slides>32</Slides>
  <Notes>12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32</vt:i4>
      </vt:variant>
    </vt:vector>
  </HeadingPairs>
  <TitlesOfParts>
    <vt:vector size="41" baseType="lpstr">
      <vt:lpstr>Arial</vt:lpstr>
      <vt:lpstr>Calibri</vt:lpstr>
      <vt:lpstr>Roboto</vt:lpstr>
      <vt:lpstr>Symbol</vt:lpstr>
      <vt:lpstr>Times New Roman</vt:lpstr>
      <vt:lpstr>Trebuchet MS</vt:lpstr>
      <vt:lpstr>Wingdings</vt:lpstr>
      <vt:lpstr>Wingdings 3</vt:lpstr>
      <vt:lpstr>Faseta</vt:lpstr>
      <vt:lpstr>PowerPoint prezentacija</vt:lpstr>
      <vt:lpstr> Ukupni prihodi i primici te planirani višak iznosi 138.981.770,39 EUR.   Prihodi Grad Pula i proračunski korisnici </vt:lpstr>
      <vt:lpstr>Planirani prihodi i izvori financiranja</vt:lpstr>
      <vt:lpstr>Udio nenamjenskih i namjenskih sredstava grada u proračunu za 2025.</vt:lpstr>
      <vt:lpstr>Rashodi </vt:lpstr>
      <vt:lpstr>Planirani rashodi i izdaci</vt:lpstr>
      <vt:lpstr>Rashodi i izdaci</vt:lpstr>
      <vt:lpstr>PowerPoint prezentacija</vt:lpstr>
      <vt:lpstr>Vrtići i škole </vt:lpstr>
      <vt:lpstr>Pula - grad sporta</vt:lpstr>
      <vt:lpstr>Izgradnja objekta Dnevni centar Veruda - Pula osigurana su sredstva za kreditno financiranje izgradnje novog poslovnog objekta Ustanove. Ukupno planirani iznos kredita je 6.000.000 eura, a za 2025.godinu 1.000.000 eura.  Povećanje sredstava za obroke u pučkoj kuhinji, organizirano stanovanje i prenoćišta za beskućnike ukupno 64.000 eura.   Povećanje sredstava za financiranje udruga u području socijalne skrbi za 91.020 eura, što je povećanje od 147% u odnosu na 2024. godinu.  </vt:lpstr>
      <vt:lpstr>Socijalna skrb i zdravstvo</vt:lpstr>
      <vt:lpstr>Rast 2022. – 2025.</vt:lpstr>
      <vt:lpstr>PowerPoint prezentacija</vt:lpstr>
      <vt:lpstr>PowerPoint prezentacija</vt:lpstr>
      <vt:lpstr> Pula - grad kulture – 1.918.475,23 eura više </vt:lpstr>
      <vt:lpstr>Pula - grad kulture</vt:lpstr>
      <vt:lpstr>Pula - grad kulture</vt:lpstr>
      <vt:lpstr>Kultura 2021. – 2025.</vt:lpstr>
      <vt:lpstr>Urbanizam, investicije i razvojni projekti - 59.518.937,17 EUR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Plaće u trgovačkim društvima i djelatnika Grada</vt:lpstr>
      <vt:lpstr>Povećanje plaća u gradskoj upravi</vt:lpstr>
      <vt:lpstr>Povećanja u odnosu na 2024. godinu</vt:lpstr>
      <vt:lpstr>Upravni odjel za lokalnu i mjesnu samoupravu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PRIJEDLOG PRORAČUNA GRADA PULE ZA 2023.</dc:title>
  <dc:creator>Microsoft Office User</dc:creator>
  <cp:lastModifiedBy>Prusac-Fabris Jovana</cp:lastModifiedBy>
  <cp:revision>136</cp:revision>
  <cp:lastPrinted>2024-11-14T13:21:09Z</cp:lastPrinted>
  <dcterms:created xsi:type="dcterms:W3CDTF">2022-10-15T13:59:54Z</dcterms:created>
  <dcterms:modified xsi:type="dcterms:W3CDTF">2024-11-15T11:41:20Z</dcterms:modified>
</cp:coreProperties>
</file>