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83" r:id="rId5"/>
    <p:sldId id="258" r:id="rId6"/>
    <p:sldId id="259" r:id="rId7"/>
    <p:sldId id="260" r:id="rId8"/>
    <p:sldId id="261" r:id="rId9"/>
    <p:sldId id="262" r:id="rId10"/>
    <p:sldId id="281" r:id="rId11"/>
    <p:sldId id="263" r:id="rId12"/>
    <p:sldId id="264" r:id="rId13"/>
    <p:sldId id="269" r:id="rId14"/>
    <p:sldId id="257" r:id="rId15"/>
    <p:sldId id="266" r:id="rId16"/>
    <p:sldId id="265" r:id="rId17"/>
    <p:sldId id="267" r:id="rId18"/>
    <p:sldId id="268" r:id="rId19"/>
    <p:sldId id="270" r:id="rId20"/>
    <p:sldId id="271" r:id="rId21"/>
    <p:sldId id="280" r:id="rId22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/>
        </p:nvGrpSpPr>
        <p:grpSpPr>
          <a:xfrm>
            <a:off x="0" y="-8640"/>
            <a:ext cx="12191760" cy="6866280"/>
            <a:chOff x="0" y="-8640"/>
            <a:chExt cx="12191760" cy="6866280"/>
          </a:xfrm>
        </p:grpSpPr>
        <p:sp>
          <p:nvSpPr>
            <p:cNvPr id="17" name="CustomShape 2"/>
            <p:cNvSpPr/>
            <p:nvPr/>
          </p:nvSpPr>
          <p:spPr>
            <a:xfrm>
              <a:off x="9371160" y="0"/>
              <a:ext cx="1218960" cy="6857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BFBF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 flipH="1">
              <a:off x="7424640" y="3681360"/>
              <a:ext cx="4763160" cy="3176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D8D8D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hr-HR" sz="36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0CB1DFF-0F9B-4457-B4D5-C3751C9BDCEA}" type="slidenum">
              <a:rPr lang="hr-HR" sz="9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hr-HR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0" y="-8640"/>
            <a:ext cx="12191760" cy="6866280"/>
            <a:chOff x="0" y="-8640"/>
            <a:chExt cx="12191760" cy="6866280"/>
          </a:xfrm>
        </p:grpSpPr>
        <p:sp>
          <p:nvSpPr>
            <p:cNvPr id="53" name="CustomShape 2"/>
            <p:cNvSpPr/>
            <p:nvPr/>
          </p:nvSpPr>
          <p:spPr>
            <a:xfrm>
              <a:off x="9371160" y="0"/>
              <a:ext cx="1218960" cy="6857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BFBF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3"/>
            <p:cNvSpPr/>
            <p:nvPr/>
          </p:nvSpPr>
          <p:spPr>
            <a:xfrm flipH="1">
              <a:off x="7424640" y="3681360"/>
              <a:ext cx="4763160" cy="3176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D8D8D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" name="PlaceHolder 12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hr-HR" sz="40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64" name="PlaceHolder 1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>
            <a:normAutofit fontScale="17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  <p:sp>
        <p:nvSpPr>
          <p:cNvPr id="65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66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67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6B24300-613E-4380-A4FB-2526D068F417}" type="slidenum">
              <a:rPr lang="hr-HR" sz="9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hr-HR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"/>
          <p:cNvGrpSpPr/>
          <p:nvPr/>
        </p:nvGrpSpPr>
        <p:grpSpPr>
          <a:xfrm>
            <a:off x="0" y="-8640"/>
            <a:ext cx="12191760" cy="6866280"/>
            <a:chOff x="0" y="-8640"/>
            <a:chExt cx="12191760" cy="6866280"/>
          </a:xfrm>
        </p:grpSpPr>
        <p:sp>
          <p:nvSpPr>
            <p:cNvPr id="105" name="CustomShape 2"/>
            <p:cNvSpPr/>
            <p:nvPr/>
          </p:nvSpPr>
          <p:spPr>
            <a:xfrm>
              <a:off x="9371160" y="0"/>
              <a:ext cx="1218960" cy="6857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BFBF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3"/>
            <p:cNvSpPr/>
            <p:nvPr/>
          </p:nvSpPr>
          <p:spPr>
            <a:xfrm flipH="1">
              <a:off x="7424640" y="3681360"/>
              <a:ext cx="4763160" cy="3176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D8D8D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5" name="PlaceHolder 1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16" name="PlaceHolder 1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17" name="PlaceHolder 1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B009A6F-906D-4FBC-95CE-8F4DB72601BC}" type="slidenum">
              <a:rPr lang="hr-HR" sz="9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hr-HR" sz="900" b="0" strike="noStrike" spc="-1">
              <a:latin typeface="Times New Roman"/>
            </a:endParaRPr>
          </a:p>
        </p:txBody>
      </p:sp>
      <p:sp>
        <p:nvSpPr>
          <p:cNvPr id="118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formata teksta naslova</a:t>
            </a:r>
          </a:p>
        </p:txBody>
      </p:sp>
      <p:sp>
        <p:nvSpPr>
          <p:cNvPr id="119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43;p18"/>
          <p:cNvPicPr/>
          <p:nvPr/>
        </p:nvPicPr>
        <p:blipFill>
          <a:blip r:embed="rId2" cstate="print"/>
          <a:stretch/>
        </p:blipFill>
        <p:spPr>
          <a:xfrm>
            <a:off x="2167560" y="288360"/>
            <a:ext cx="5197680" cy="5045760"/>
          </a:xfrm>
          <a:prstGeom prst="rect">
            <a:avLst/>
          </a:prstGeom>
          <a:ln>
            <a:noFill/>
          </a:ln>
        </p:spPr>
      </p:pic>
      <p:sp>
        <p:nvSpPr>
          <p:cNvPr id="157" name="TextShape 1"/>
          <p:cNvSpPr txBox="1"/>
          <p:nvPr/>
        </p:nvSpPr>
        <p:spPr>
          <a:xfrm>
            <a:off x="677160" y="4046400"/>
            <a:ext cx="924372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hr-HR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hr-HR" sz="2400" b="1" strike="noStrike" spc="-1">
                <a:solidFill>
                  <a:srgbClr val="3F3F3F"/>
                </a:solidFill>
                <a:latin typeface="Trebuchet MS"/>
                <a:ea typeface="Trebuchet MS"/>
              </a:rPr>
              <a:t>Konferencija za medije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hr-HR" sz="1800" b="0" strike="noStrike" spc="-1">
                <a:solidFill>
                  <a:srgbClr val="3F3F3F"/>
                </a:solidFill>
                <a:latin typeface="Trebuchet MS"/>
                <a:ea typeface="Trebuchet MS"/>
              </a:rPr>
              <a:t>Gradonačelnik Filip Zoričić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hr-HR" sz="1800" b="0" strike="noStrike" spc="-1">
                <a:solidFill>
                  <a:srgbClr val="3F3F3F"/>
                </a:solidFill>
                <a:latin typeface="Trebuchet MS"/>
                <a:ea typeface="Trebuchet MS"/>
              </a:rPr>
              <a:t>Pula, 13. veljače 2024.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37920" y="292320"/>
            <a:ext cx="859644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Projekt Dolcevita</a:t>
            </a:r>
            <a:r>
              <a:t/>
            </a:r>
            <a:br/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  </a:t>
            </a:r>
            <a:endParaRPr lang="hr-HR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03200" y="1694880"/>
            <a:ext cx="95367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Početak 2024. godine donosi nam potpisivanje 100.</a:t>
            </a:r>
            <a:r>
              <a:rPr lang="hr-HR" b="1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ugovora, a odnosi se na obnovu ugaone stambene građevine na adresi </a:t>
            </a:r>
            <a:r>
              <a:rPr lang="hr-HR" sz="18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Stankovićeva</a:t>
            </a: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7 / Zadarska</a:t>
            </a:r>
            <a:r>
              <a:rPr dirty="0"/>
              <a:t/>
            </a:r>
            <a:br>
              <a:rPr dirty="0"/>
            </a:b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Do sada su obnovljene 33 zgrade, ovim ritmom već krajem 2025. godine</a:t>
            </a:r>
            <a:endParaRPr lang="hr-HR" b="1" spc="-1" dirty="0">
              <a:solidFill>
                <a:srgbClr val="000000"/>
              </a:solidFill>
              <a:latin typeface="Arial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hr-HR" b="1" spc="-1" dirty="0">
                <a:solidFill>
                  <a:srgbClr val="000000"/>
                </a:solidFill>
                <a:latin typeface="Arial"/>
                <a:ea typeface="Calibri"/>
              </a:rPr>
              <a:t>U </a:t>
            </a: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četiri godine dostići će se broj od ukupno 66 obnovljenih zgrada</a:t>
            </a:r>
            <a:endParaRPr lang="hr-HR" sz="1800" b="0" strike="noStrike" spc="-1" dirty="0">
              <a:latin typeface="Arial"/>
            </a:endParaRPr>
          </a:p>
        </p:txBody>
      </p:sp>
      <p:pic>
        <p:nvPicPr>
          <p:cNvPr id="179" name="Slika 6"/>
          <p:cNvPicPr/>
          <p:nvPr/>
        </p:nvPicPr>
        <p:blipFill>
          <a:blip r:embed="rId2" cstate="print"/>
          <a:stretch/>
        </p:blipFill>
        <p:spPr>
          <a:xfrm>
            <a:off x="5075280" y="3174120"/>
            <a:ext cx="4286880" cy="2857680"/>
          </a:xfrm>
          <a:prstGeom prst="rect">
            <a:avLst/>
          </a:prstGeom>
          <a:ln>
            <a:noFill/>
          </a:ln>
        </p:spPr>
      </p:pic>
      <p:pic>
        <p:nvPicPr>
          <p:cNvPr id="180" name="Slika 8"/>
          <p:cNvPicPr/>
          <p:nvPr/>
        </p:nvPicPr>
        <p:blipFill>
          <a:blip r:embed="rId3" cstate="print"/>
          <a:stretch/>
        </p:blipFill>
        <p:spPr>
          <a:xfrm>
            <a:off x="403200" y="3174840"/>
            <a:ext cx="4285440" cy="285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spc="-1">
                <a:solidFill>
                  <a:srgbClr val="3F7818"/>
                </a:solidFill>
                <a:latin typeface="Trebuchet MS"/>
                <a:ea typeface="Trebuchet MS"/>
              </a:rPr>
              <a:t>Vrtići i škole</a:t>
            </a:r>
            <a:endParaRPr lang="hr-H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Slika 2"/>
          <p:cNvPicPr/>
          <p:nvPr/>
        </p:nvPicPr>
        <p:blipFill>
          <a:blip r:embed="rId2" cstate="print"/>
          <a:stretch/>
        </p:blipFill>
        <p:spPr>
          <a:xfrm>
            <a:off x="4822920" y="303120"/>
            <a:ext cx="4686840" cy="3125520"/>
          </a:xfrm>
          <a:prstGeom prst="rect">
            <a:avLst/>
          </a:prstGeom>
          <a:ln>
            <a:noFill/>
          </a:ln>
        </p:spPr>
      </p:pic>
      <p:pic>
        <p:nvPicPr>
          <p:cNvPr id="191" name="Slika 4"/>
          <p:cNvPicPr/>
          <p:nvPr/>
        </p:nvPicPr>
        <p:blipFill>
          <a:blip r:embed="rId3" cstate="print"/>
          <a:stretch/>
        </p:blipFill>
        <p:spPr>
          <a:xfrm>
            <a:off x="4822920" y="3735360"/>
            <a:ext cx="4686840" cy="261360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196560" y="1347120"/>
            <a:ext cx="45028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Dječji vrtić Centar</a:t>
            </a:r>
            <a:r>
              <a:rPr dirty="0"/>
              <a:t/>
            </a:r>
            <a:br>
              <a:rPr dirty="0"/>
            </a:b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Dogradnjom vrtića dobit će se prostor za dvije nove jasličke skupine, dogradit će se kuhinja i natkriti teras</a:t>
            </a:r>
            <a:r>
              <a:rPr lang="hr-HR" b="1" spc="-1" dirty="0">
                <a:solidFill>
                  <a:srgbClr val="000000"/>
                </a:solidFill>
                <a:latin typeface="Arial"/>
                <a:ea typeface="Calibri"/>
              </a:rPr>
              <a:t>a</a:t>
            </a: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ispred soba za boravak.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Vrijednost</a:t>
            </a:r>
            <a:r>
              <a:rPr lang="hr-HR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radova</a:t>
            </a:r>
            <a:r>
              <a:rPr lang="hr-HR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844.000 eura 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511200" y="4165200"/>
            <a:ext cx="38833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Osnovna škola </a:t>
            </a:r>
            <a:r>
              <a:rPr lang="hr-HR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Šijana</a:t>
            </a:r>
            <a:r>
              <a:rPr dirty="0"/>
              <a:t/>
            </a:r>
            <a:br>
              <a:rPr dirty="0"/>
            </a:b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Grad Pula osigurao je gotovo 3,2 milijuna eura za dogradnju škole čime će jedna on najvećih pulskih osnovnoškolskih ustanova prijeći na nastavu u jutarnjoj smjeni.</a:t>
            </a:r>
            <a:endParaRPr lang="hr-H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77160" y="609480"/>
            <a:ext cx="8596440" cy="1021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spc="-1">
                <a:solidFill>
                  <a:srgbClr val="3F7818"/>
                </a:solidFill>
                <a:latin typeface="Trebuchet MS"/>
                <a:ea typeface="Trebuchet MS"/>
              </a:rPr>
              <a:t>Nogometni teren na Valkanama</a:t>
            </a:r>
            <a:endParaRPr lang="hr-H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1586880" y="1631520"/>
            <a:ext cx="729684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ea typeface="Calibri"/>
              </a:rPr>
              <a:t> </a:t>
            </a:r>
            <a:endParaRPr lang="hr-HR" sz="1800" b="0" strike="noStrike" spc="-1" dirty="0"/>
          </a:p>
          <a:p>
            <a:pPr>
              <a:lnSpc>
                <a:spcPct val="100000"/>
              </a:lnSpc>
            </a:pPr>
            <a:endParaRPr lang="hr-HR" sz="1800" b="0" strike="noStrike" spc="-1" dirty="0"/>
          </a:p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000000"/>
                </a:solidFill>
                <a:ea typeface="Calibri"/>
              </a:rPr>
              <a:t>Kako bi se nadoknadili zastoji u radovima, dinamika radova na izgradnji nogometnog terena je ubrzana.</a:t>
            </a:r>
            <a:endParaRPr lang="hr-HR" sz="1800" b="1" strike="noStrike" spc="-1" dirty="0"/>
          </a:p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000000"/>
                </a:solidFill>
                <a:ea typeface="Calibri"/>
              </a:rPr>
              <a:t> </a:t>
            </a:r>
            <a:endParaRPr lang="hr-HR" sz="1800" b="1" strike="noStrike" spc="-1" dirty="0"/>
          </a:p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000000"/>
                </a:solidFill>
                <a:ea typeface="Calibri"/>
              </a:rPr>
              <a:t>Prema novoj dinamici namjera je da NK Uljanik nogometnu sezonu završi na novouređenom travnjaku.</a:t>
            </a:r>
            <a:endParaRPr lang="hr-HR" sz="1800" b="1" strike="noStrike" spc="-1" dirty="0"/>
          </a:p>
          <a:p>
            <a:pPr>
              <a:lnSpc>
                <a:spcPct val="100000"/>
              </a:lnSpc>
            </a:pPr>
            <a:r>
              <a:rPr b="1" dirty="0"/>
              <a:t/>
            </a:r>
            <a:br>
              <a:rPr b="1" dirty="0"/>
            </a:br>
            <a:r>
              <a:rPr lang="hr-HR" sz="1800" b="1" strike="noStrike" spc="-1" dirty="0">
                <a:solidFill>
                  <a:srgbClr val="000000"/>
                </a:solidFill>
                <a:ea typeface="Calibri"/>
              </a:rPr>
              <a:t>HNS donira travnjak s ugradnjom dimenzija 7072 m2, a teren će biti ukupne površine 7776 m2.</a:t>
            </a:r>
            <a:endParaRPr lang="hr-HR" sz="1800" b="1" strike="noStrike" spc="-1" dirty="0"/>
          </a:p>
          <a:p>
            <a:pPr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600" spc="-1" dirty="0">
                <a:solidFill>
                  <a:srgbClr val="90C226"/>
                </a:solidFill>
                <a:latin typeface="Trebuchet MS"/>
              </a:rPr>
              <a:t>Stambena politika – planovi</a:t>
            </a:r>
          </a:p>
          <a:p>
            <a:pPr>
              <a:lnSpc>
                <a:spcPct val="100000"/>
              </a:lnSpc>
            </a:pPr>
            <a:endParaRPr lang="hr-H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6CB41F1E-F021-08D9-F1DD-D949E234575C}"/>
              </a:ext>
            </a:extLst>
          </p:cNvPr>
          <p:cNvSpPr txBox="1"/>
          <p:nvPr/>
        </p:nvSpPr>
        <p:spPr>
          <a:xfrm>
            <a:off x="1355911" y="2194156"/>
            <a:ext cx="61004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hr-HR" sz="1800" b="1" strike="noStrike" spc="-1" dirty="0" smtClean="0">
                <a:latin typeface="Arial"/>
              </a:rPr>
              <a:t> Izgradnja novih stanova</a:t>
            </a:r>
          </a:p>
          <a:p>
            <a:pPr>
              <a:lnSpc>
                <a:spcPct val="100000"/>
              </a:lnSpc>
            </a:pPr>
            <a:r>
              <a:rPr lang="hr-HR" sz="1800" b="1" strike="noStrike" spc="-1" dirty="0" smtClean="0">
                <a:latin typeface="Arial"/>
              </a:rPr>
              <a:t>- </a:t>
            </a:r>
            <a:r>
              <a:rPr lang="hr-HR" sz="1800" b="1" strike="noStrike" spc="-1" dirty="0">
                <a:latin typeface="Arial"/>
              </a:rPr>
              <a:t>POS stanovi</a:t>
            </a:r>
          </a:p>
          <a:p>
            <a:pPr>
              <a:lnSpc>
                <a:spcPct val="100000"/>
              </a:lnSpc>
            </a:pPr>
            <a:r>
              <a:rPr lang="hr-HR" b="1" spc="-1" dirty="0">
                <a:latin typeface="Arial"/>
              </a:rPr>
              <a:t>- uređenje stanova u vlasništvu Grada  </a:t>
            </a:r>
          </a:p>
          <a:p>
            <a:pPr>
              <a:lnSpc>
                <a:spcPct val="100000"/>
              </a:lnSpc>
            </a:pPr>
            <a:r>
              <a:rPr lang="hr-HR" sz="1800" b="1" strike="noStrike" spc="-1" dirty="0">
                <a:latin typeface="Arial"/>
              </a:rPr>
              <a:t>- potpore za najam stanova</a:t>
            </a:r>
          </a:p>
          <a:p>
            <a:pPr>
              <a:lnSpc>
                <a:spcPct val="100000"/>
              </a:lnSpc>
            </a:pPr>
            <a:r>
              <a:rPr lang="hr-HR" b="1" spc="-1" dirty="0">
                <a:latin typeface="Arial"/>
              </a:rPr>
              <a:t>- stambeno zadrugarstvo</a:t>
            </a:r>
            <a:endParaRPr lang="hr-HR" sz="18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6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Gradnja stanova</a:t>
            </a:r>
            <a:endParaRPr lang="hr-H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Slika 7"/>
          <p:cNvPicPr/>
          <p:nvPr/>
        </p:nvPicPr>
        <p:blipFill>
          <a:blip r:embed="rId2" cstate="print"/>
          <a:stretch/>
        </p:blipFill>
        <p:spPr>
          <a:xfrm>
            <a:off x="5564520" y="992880"/>
            <a:ext cx="3871800" cy="2529720"/>
          </a:xfrm>
          <a:prstGeom prst="rect">
            <a:avLst/>
          </a:prstGeom>
          <a:ln>
            <a:noFill/>
          </a:ln>
        </p:spPr>
      </p:pic>
      <p:pic>
        <p:nvPicPr>
          <p:cNvPr id="183" name="Slika 9"/>
          <p:cNvPicPr/>
          <p:nvPr/>
        </p:nvPicPr>
        <p:blipFill>
          <a:blip r:embed="rId3" cstate="print"/>
          <a:stretch/>
        </p:blipFill>
        <p:spPr>
          <a:xfrm>
            <a:off x="5334840" y="4080240"/>
            <a:ext cx="4331520" cy="1912680"/>
          </a:xfrm>
          <a:prstGeom prst="rect">
            <a:avLst/>
          </a:prstGeom>
          <a:ln>
            <a:noFill/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F7DBA19-A051-0ADA-01BE-B5EA522554ED}"/>
              </a:ext>
            </a:extLst>
          </p:cNvPr>
          <p:cNvSpPr txBox="1"/>
          <p:nvPr/>
        </p:nvSpPr>
        <p:spPr>
          <a:xfrm>
            <a:off x="677160" y="1685365"/>
            <a:ext cx="46576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22222"/>
                </a:solidFill>
                <a:latin typeface="Arial" panose="020B0604020202020204" pitchFamily="34" charset="0"/>
              </a:rPr>
              <a:t>G</a:t>
            </a:r>
            <a:r>
              <a:rPr lang="pl-PL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radnja stanova na lokaciji  Gregovica.</a:t>
            </a:r>
          </a:p>
          <a:p>
            <a:r>
              <a:rPr lang="hr-H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Objekt je samostojeći površine zgrade 537,30 m2. Zgrada će imati 6 stanova.</a:t>
            </a:r>
          </a:p>
          <a:p>
            <a:endParaRPr lang="hr-HR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r-H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Okončan je postupak javne nabave za izvođenje radova, u tijeku je zaključenje okvirnog sporazuma, kao i ugovora o izvođenju radova na iznos 882.588,22 eura bez PDV.</a:t>
            </a:r>
          </a:p>
          <a:p>
            <a:pPr algn="l"/>
            <a:r>
              <a:rPr lang="hr-H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hr-H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hr-H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Planirani rok izvođenja radova je 12 mjeseci.</a:t>
            </a:r>
          </a:p>
          <a:p>
            <a:endParaRPr lang="pl-P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l-P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l-P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l-P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l-P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l-P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756141" y="443693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6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Zelene politike</a:t>
            </a:r>
            <a:r>
              <a:t/>
            </a:r>
            <a:br/>
            <a:r>
              <a:rPr lang="hr-HR" sz="36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(obilaznica, hidrobaza i urbana šuma)</a:t>
            </a:r>
            <a:endParaRPr lang="hr-H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756141" y="1674776"/>
            <a:ext cx="8784000" cy="2138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hr-HR" sz="1800" b="1" strike="noStrike" spc="-1" dirty="0"/>
              <a:t> - formiranje urbane šume </a:t>
            </a:r>
            <a:r>
              <a:rPr lang="hr-HR" sz="1800" b="1" strike="noStrike" spc="-1" dirty="0" err="1"/>
              <a:t>Monvidal</a:t>
            </a:r>
            <a:r>
              <a:rPr lang="hr-HR" sz="1800" b="1" strike="noStrike" spc="-1" dirty="0"/>
              <a:t> - sadnja 116 stabala te </a:t>
            </a:r>
            <a:r>
              <a:rPr lang="hr-HR" b="1" spc="-1" dirty="0"/>
              <a:t>154</a:t>
            </a:r>
            <a:r>
              <a:rPr lang="hr-HR" sz="1800" b="1" strike="noStrike" spc="-1" dirty="0"/>
              <a:t> sadnice visokog grmlja</a:t>
            </a:r>
            <a:r>
              <a:rPr lang="hr-HR" b="1" spc="-1" dirty="0"/>
              <a:t> te</a:t>
            </a:r>
            <a:r>
              <a:rPr lang="hr-HR" sz="1800" b="1" strike="noStrike" spc="-1" dirty="0"/>
              <a:t> postavljanje urbane opreme - vrijednost projekta 453 tisuće eura</a:t>
            </a:r>
            <a:r>
              <a:rPr b="1" dirty="0"/>
              <a:t/>
            </a:r>
            <a:br>
              <a:rPr b="1" dirty="0"/>
            </a:br>
            <a:endParaRPr lang="hr-HR" sz="1800" b="1" strike="noStrike" spc="-1" dirty="0"/>
          </a:p>
          <a:p>
            <a:r>
              <a:rPr lang="hr-HR" sz="1800" b="1" strike="noStrike" spc="-1" dirty="0"/>
              <a:t>- park na </a:t>
            </a:r>
            <a:r>
              <a:rPr lang="hr-HR" sz="1800" b="1" strike="noStrike" spc="-1" dirty="0" err="1"/>
              <a:t>Hidrobazi</a:t>
            </a:r>
            <a:r>
              <a:rPr lang="hr-HR" sz="1800" b="1" strike="noStrike" spc="-1" dirty="0"/>
              <a:t> - sadnja 132 stabla, 608 sadnica visokog grmlja te 362 sadnice srednje visokog grmlja - vrijednost projekta 219 tisuća eura</a:t>
            </a:r>
          </a:p>
          <a:p>
            <a:endParaRPr lang="hr-HR" sz="1800" b="1" strike="noStrike" spc="-1" dirty="0"/>
          </a:p>
          <a:p>
            <a:r>
              <a:rPr lang="hr-HR" sz="1800" b="1" strike="noStrike" spc="-1" dirty="0"/>
              <a:t>- zelene nadstrešnice - predviđeno je postavljanje betonskih vaza uz poleđinu postojećih nadstrešnica  – vrijednost  iznosi 66 tisuća eura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96BCD7C-1CCB-92C7-2108-0EBEB9D9E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141" y="4225694"/>
            <a:ext cx="5859812" cy="24606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91560" y="55152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600" b="0" strike="noStrike" spc="-1" dirty="0">
                <a:solidFill>
                  <a:srgbClr val="90C226"/>
                </a:solidFill>
                <a:latin typeface="Trebuchet MS"/>
                <a:ea typeface="Trebuchet MS"/>
              </a:rPr>
              <a:t>Zelene politike</a:t>
            </a:r>
            <a:r>
              <a:rPr dirty="0"/>
              <a:t/>
            </a:r>
            <a:br>
              <a:rPr dirty="0"/>
            </a:br>
            <a:r>
              <a:rPr lang="hr-HR" sz="3600" b="0" strike="noStrike" spc="-1" dirty="0">
                <a:solidFill>
                  <a:srgbClr val="90C226"/>
                </a:solidFill>
                <a:latin typeface="Trebuchet MS"/>
                <a:ea typeface="Trebuchet MS"/>
              </a:rPr>
              <a:t>(obilaznica</a:t>
            </a:r>
            <a:r>
              <a:rPr lang="hr-HR" sz="3600" spc="-1" dirty="0">
                <a:solidFill>
                  <a:srgbClr val="90C226"/>
                </a:solidFill>
                <a:latin typeface="Trebuchet MS"/>
                <a:ea typeface="Trebuchet MS"/>
              </a:rPr>
              <a:t> </a:t>
            </a:r>
            <a:r>
              <a:rPr lang="hr-HR" sz="3600" b="0" strike="noStrike" spc="-1" dirty="0">
                <a:solidFill>
                  <a:srgbClr val="90C226"/>
                </a:solidFill>
                <a:latin typeface="Trebuchet MS"/>
                <a:ea typeface="Trebuchet MS"/>
              </a:rPr>
              <a:t>i urbani vrtovi)</a:t>
            </a:r>
            <a:endParaRPr lang="hr-H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691560" y="1872000"/>
            <a:ext cx="878400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hr-HR" sz="1800" b="1" strike="noStrike" spc="-1" dirty="0"/>
              <a:t>- nove javne slavine na zelenim i rekreativnim površinama, </a:t>
            </a:r>
          </a:p>
          <a:p>
            <a:r>
              <a:rPr lang="hr-HR" sz="1800" b="1" strike="noStrike" spc="-1" dirty="0"/>
              <a:t>- drvored duž gradske obilaznice – 150 sadnica pinije, 1492 sadnice visokog i srednje visokog grmlja te 288 sadnica niskog grmlja</a:t>
            </a:r>
          </a:p>
          <a:p>
            <a:r>
              <a:rPr lang="hr-HR" sz="1800" b="1" strike="noStrike" spc="-1" dirty="0"/>
              <a:t>- ozelenj</a:t>
            </a:r>
            <a:r>
              <a:rPr lang="hr-HR" b="1" spc="-1" dirty="0"/>
              <a:t>ivanje</a:t>
            </a:r>
            <a:r>
              <a:rPr lang="hr-HR" sz="1800" b="1" strike="noStrike" spc="-1" dirty="0"/>
              <a:t> javnog parkirališta i pješačke staze na </a:t>
            </a:r>
            <a:r>
              <a:rPr lang="hr-HR" sz="1800" b="1" strike="noStrike" spc="-1" dirty="0" err="1"/>
              <a:t>Verudeli</a:t>
            </a:r>
            <a:r>
              <a:rPr lang="hr-HR" sz="1800" b="1" strike="noStrike" spc="-1" dirty="0"/>
              <a:t>, </a:t>
            </a:r>
          </a:p>
          <a:p>
            <a:r>
              <a:rPr lang="hr-HR" sz="1800" b="1" strike="noStrike" spc="-1" dirty="0"/>
              <a:t>- uređenje površine u </a:t>
            </a:r>
            <a:r>
              <a:rPr lang="hr-HR" sz="1800" b="1" strike="noStrike" spc="-1" dirty="0" err="1"/>
              <a:t>Palisinoj</a:t>
            </a:r>
            <a:r>
              <a:rPr lang="hr-HR" sz="1800" b="1" strike="noStrike" spc="-1" dirty="0"/>
              <a:t> – 19 stabala i 78 sadnica visokog grmlja te 178 sadnica niskog grmlja i ukrasnih trava</a:t>
            </a:r>
            <a:r>
              <a:rPr b="1" dirty="0"/>
              <a:t/>
            </a:r>
            <a:br>
              <a:rPr b="1" dirty="0"/>
            </a:br>
            <a:r>
              <a:rPr lang="hr-HR" sz="1800" b="1" strike="noStrike" spc="-1" dirty="0"/>
              <a:t>- urbani vrtovi na području Mjesnog odbora Vidikovac – 50 sadnica stabala i 1.000 sadnica grmlja</a:t>
            </a:r>
          </a:p>
          <a:p>
            <a:endParaRPr lang="hr-HR" sz="1800" b="0" strike="noStrike" spc="-1" dirty="0">
              <a:latin typeface="Arial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B59DFE3-B1FE-53B1-E798-821A8BC18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96" y="4189016"/>
            <a:ext cx="5404440" cy="24858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865080" y="609480"/>
            <a:ext cx="8819280" cy="8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spc="-1">
                <a:solidFill>
                  <a:srgbClr val="3F7818"/>
                </a:solidFill>
                <a:latin typeface="Trebuchet MS"/>
                <a:ea typeface="Arial"/>
              </a:rPr>
              <a:t>Uljanik</a:t>
            </a:r>
            <a:endParaRPr lang="hr-HR" sz="36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678600" y="1484640"/>
            <a:ext cx="87505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212529"/>
                </a:solidFill>
                <a:latin typeface="Roboto"/>
                <a:ea typeface="Arial"/>
              </a:rPr>
              <a:t>Inicijativa prema Ministarstvu gospodarstva i održivog razvoja </a:t>
            </a:r>
            <a:r>
              <a:rPr lang="hr-HR" b="1" spc="-1" dirty="0">
                <a:solidFill>
                  <a:srgbClr val="212529"/>
                </a:solidFill>
                <a:latin typeface="Roboto"/>
                <a:ea typeface="Arial"/>
              </a:rPr>
              <a:t>i V</a:t>
            </a:r>
            <a:r>
              <a:rPr lang="hr-HR" sz="1800" b="1" strike="noStrike" spc="-1" dirty="0">
                <a:solidFill>
                  <a:srgbClr val="212529"/>
                </a:solidFill>
                <a:latin typeface="Roboto"/>
                <a:ea typeface="Arial"/>
              </a:rPr>
              <a:t>lad</a:t>
            </a:r>
            <a:r>
              <a:rPr lang="hr-HR" b="1" spc="-1" dirty="0">
                <a:solidFill>
                  <a:srgbClr val="212529"/>
                </a:solidFill>
                <a:latin typeface="Roboto"/>
                <a:ea typeface="Arial"/>
              </a:rPr>
              <a:t>i RH</a:t>
            </a:r>
            <a:r>
              <a:rPr lang="hr-HR" sz="1800" b="1" strike="noStrike" spc="-1" dirty="0">
                <a:solidFill>
                  <a:srgbClr val="212529"/>
                </a:solidFill>
                <a:latin typeface="Roboto"/>
                <a:ea typeface="Arial"/>
              </a:rPr>
              <a:t>.</a:t>
            </a:r>
            <a:endParaRPr lang="hr-HR" sz="1800" b="1" strike="noStrike" spc="-1" dirty="0">
              <a:latin typeface="Arial"/>
            </a:endParaRPr>
          </a:p>
        </p:txBody>
      </p:sp>
      <p:pic>
        <p:nvPicPr>
          <p:cNvPr id="196" name="Slika 5"/>
          <p:cNvPicPr/>
          <p:nvPr/>
        </p:nvPicPr>
        <p:blipFill>
          <a:blip r:embed="rId2" cstate="print"/>
          <a:stretch/>
        </p:blipFill>
        <p:spPr>
          <a:xfrm>
            <a:off x="678600" y="2231922"/>
            <a:ext cx="7275697" cy="33374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spc="-1">
                <a:solidFill>
                  <a:srgbClr val="3F7818"/>
                </a:solidFill>
                <a:latin typeface="Trebuchet MS"/>
                <a:ea typeface="Trebuchet MS"/>
              </a:rPr>
              <a:t>Izbori za mjesne odbore</a:t>
            </a:r>
            <a:r>
              <a:t/>
            </a:r>
            <a:br/>
            <a:endParaRPr lang="hr-H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Slika 197"/>
          <p:cNvPicPr/>
          <p:nvPr/>
        </p:nvPicPr>
        <p:blipFill>
          <a:blip r:embed="rId2" cstate="print"/>
          <a:stretch/>
        </p:blipFill>
        <p:spPr>
          <a:xfrm>
            <a:off x="677160" y="1651819"/>
            <a:ext cx="8086618" cy="36966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743040" y="1619775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159840">
              <a:lnSpc>
                <a:spcPct val="100000"/>
              </a:lnSpc>
            </a:pPr>
            <a:endParaRPr lang="hr-HR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159840">
              <a:lnSpc>
                <a:spcPct val="100000"/>
              </a:lnSpc>
              <a:spcBef>
                <a:spcPts val="1001"/>
              </a:spcBef>
            </a:pPr>
            <a:endParaRPr lang="hr-HR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hr-HR" sz="3600" b="0" i="1" strike="noStrike" spc="-1" dirty="0">
              <a:solidFill>
                <a:srgbClr val="3F3F3F"/>
              </a:solidFill>
              <a:latin typeface="Trebuchet MS"/>
              <a:ea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hr-HR" sz="3600" b="0" i="1" strike="noStrike" spc="-1" dirty="0">
                <a:solidFill>
                  <a:srgbClr val="3F3F3F"/>
                </a:solidFill>
                <a:latin typeface="Trebuchet MS"/>
                <a:ea typeface="Trebuchet MS"/>
              </a:rPr>
              <a:t>Pitanja</a:t>
            </a:r>
            <a:endParaRPr lang="hr-H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Google Shape;232;p32"/>
          <p:cNvPicPr/>
          <p:nvPr/>
        </p:nvPicPr>
        <p:blipFill>
          <a:blip r:embed="rId2" cstate="print"/>
          <a:stretch/>
        </p:blipFill>
        <p:spPr>
          <a:xfrm>
            <a:off x="743040" y="5628240"/>
            <a:ext cx="1442160" cy="103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12A358-B5B0-2B23-82E9-FD0E0E8E2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>
            <a:extLst>
              <a:ext uri="{FF2B5EF4-FFF2-40B4-BE49-F238E27FC236}">
                <a16:creationId xmlns:a16="http://schemas.microsoft.com/office/drawing/2014/main" xmlns="" id="{24F1BA6C-9289-6C4B-33AC-88794E766E68}"/>
              </a:ext>
            </a:extLst>
          </p:cNvPr>
          <p:cNvSpPr txBox="1"/>
          <p:nvPr/>
        </p:nvSpPr>
        <p:spPr>
          <a:xfrm>
            <a:off x="691560" y="21600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8C84CB57-55C6-359A-BFF5-BA44CAB94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66" y="2155725"/>
            <a:ext cx="2614156" cy="1611669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7C5985F6-FD48-3F81-BD71-7E98701F5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322" y="278851"/>
            <a:ext cx="2439937" cy="179384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FA945899-C585-391D-1D92-7B349BE43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74992"/>
            <a:ext cx="3554764" cy="230072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9D9A2EB8-66E7-54A9-1C19-6B9FF3F4A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992" y="2205271"/>
            <a:ext cx="2200607" cy="2170428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5D99B3F1-5BB6-8941-E8CE-A1DB2C8EE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5496" y="2208593"/>
            <a:ext cx="2265850" cy="2055684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xmlns="" id="{A2A5FFD5-7514-5D4A-343C-6198841161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17" y="379585"/>
            <a:ext cx="2410977" cy="1485608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xmlns="" id="{7E8A78FC-58AF-E030-1CC2-BE162A0C8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5496" y="225469"/>
            <a:ext cx="2183588" cy="1793840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xmlns="" id="{360B6E31-6345-B9A0-D673-8845C37781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794" y="4606438"/>
            <a:ext cx="2200607" cy="2035562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xmlns="" id="{0DE647BF-FD9C-09CA-6B61-576AACE335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5218" y="4453561"/>
            <a:ext cx="2063866" cy="20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54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spc="-1">
                <a:solidFill>
                  <a:srgbClr val="3F7818"/>
                </a:solidFill>
                <a:latin typeface="Trebuchet MS"/>
                <a:ea typeface="Trebuchet MS"/>
              </a:rPr>
              <a:t>Radovi</a:t>
            </a:r>
            <a:endParaRPr lang="hr-H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3196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Font typeface="Noto Sans Symbols"/>
              <a:buChar char="►"/>
            </a:pPr>
            <a:r>
              <a:rPr lang="hr-HR" sz="1800" b="0" strike="noStrike" spc="-1">
                <a:solidFill>
                  <a:srgbClr val="3F3F3F"/>
                </a:solidFill>
                <a:latin typeface="Trebuchet MS"/>
                <a:ea typeface="Trebuchet MS"/>
              </a:rPr>
              <a:t>Mutilska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Font typeface="Noto Sans Symbols"/>
              <a:buChar char="►"/>
            </a:pPr>
            <a:r>
              <a:rPr lang="hr-HR" sz="1800" b="0" strike="noStrike" spc="-1">
                <a:solidFill>
                  <a:srgbClr val="3F3F3F"/>
                </a:solidFill>
                <a:latin typeface="Trebuchet MS"/>
                <a:ea typeface="Trebuchet MS"/>
              </a:rPr>
              <a:t>Tršćanska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Font typeface="Noto Sans Symbols"/>
              <a:buChar char="►"/>
            </a:pPr>
            <a:r>
              <a:rPr lang="hr-HR" sz="1800" b="0" strike="noStrike" spc="-1">
                <a:solidFill>
                  <a:srgbClr val="3F3F3F"/>
                </a:solidFill>
                <a:latin typeface="Trebuchet MS"/>
                <a:ea typeface="Trebuchet MS"/>
              </a:rPr>
              <a:t>Pragrande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Font typeface="Noto Sans Symbols"/>
              <a:buChar char="►"/>
            </a:pPr>
            <a:r>
              <a:rPr lang="hr-HR" sz="1800" b="0" strike="noStrike" spc="-1">
                <a:solidFill>
                  <a:srgbClr val="3F3F3F"/>
                </a:solidFill>
                <a:latin typeface="Trebuchet MS"/>
                <a:ea typeface="Trebuchet MS"/>
              </a:rPr>
              <a:t>Palisina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Font typeface="Noto Sans Symbols"/>
              <a:buChar char="►"/>
            </a:pPr>
            <a:r>
              <a:rPr lang="hr-HR" sz="1800" b="0" strike="noStrike" spc="-1">
                <a:solidFill>
                  <a:srgbClr val="3F3F3F"/>
                </a:solidFill>
                <a:latin typeface="Trebuchet MS"/>
                <a:ea typeface="Trebuchet MS"/>
              </a:rPr>
              <a:t>Valturska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Font typeface="Noto Sans Symbols"/>
              <a:buChar char="►"/>
            </a:pPr>
            <a:r>
              <a:rPr lang="hr-HR" sz="1800" b="0" strike="noStrike" spc="-1">
                <a:solidFill>
                  <a:srgbClr val="3F3F3F"/>
                </a:solidFill>
                <a:latin typeface="Trebuchet MS"/>
                <a:ea typeface="Trebuchet MS"/>
              </a:rPr>
              <a:t>DV Centar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887400" y="1837800"/>
            <a:ext cx="2482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Trebuchet MS"/>
                <a:ea typeface="Arial"/>
              </a:rPr>
              <a:t>Ulice: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77160" y="556920"/>
            <a:ext cx="859644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Mutilska</a:t>
            </a:r>
            <a:r>
              <a:t/>
            </a:r>
            <a:br/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  </a:t>
            </a:r>
            <a:endParaRPr lang="hr-HR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Slika 4"/>
          <p:cNvPicPr/>
          <p:nvPr/>
        </p:nvPicPr>
        <p:blipFill>
          <a:blip r:embed="rId2" cstate="print"/>
          <a:stretch/>
        </p:blipFill>
        <p:spPr>
          <a:xfrm>
            <a:off x="4393800" y="1923120"/>
            <a:ext cx="5214600" cy="347724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88560" y="1919160"/>
            <a:ext cx="4196160" cy="24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- izvanredno održavanje mješovitog sustava odvodnje i vodovodne mreže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- radovi izvanrednog održavanja kolničke infrastrukture i nogostupa</a:t>
            </a:r>
            <a:r>
              <a:t/>
            </a:r>
            <a:br/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Vrijednost radova: vodovod i odvodnja 235.000 eura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677160" y="556920"/>
            <a:ext cx="859644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Tršćanska</a:t>
            </a:r>
            <a:r>
              <a:t/>
            </a:r>
            <a:br/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  </a:t>
            </a:r>
            <a:endParaRPr lang="hr-HR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Slika 3"/>
          <p:cNvPicPr/>
          <p:nvPr/>
        </p:nvPicPr>
        <p:blipFill>
          <a:blip r:embed="rId2" cstate="print"/>
          <a:stretch/>
        </p:blipFill>
        <p:spPr>
          <a:xfrm>
            <a:off x="4680000" y="1883160"/>
            <a:ext cx="5381280" cy="3588480"/>
          </a:xfrm>
          <a:prstGeom prst="rect">
            <a:avLst/>
          </a:prstGeom>
          <a:ln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-344160" y="1883160"/>
            <a:ext cx="502380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00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- izvanredno održavanje državne ceste</a:t>
            </a: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hr-HR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- </a:t>
            </a: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rekonstrukcija vodovodne mreže</a:t>
            </a: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hr-HR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- </a:t>
            </a: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rekonstrukcija javne rasvjete</a:t>
            </a:r>
            <a:endParaRPr lang="hr-HR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- rekonstrukcija odvodnje otpadnih voda</a:t>
            </a: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hr-HR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- </a:t>
            </a: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elektroenergetska infrastruktura</a:t>
            </a: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hr-HR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- </a:t>
            </a: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rekonstrukcija i ugradnja plinske mreže</a:t>
            </a:r>
            <a:endParaRPr lang="hr-HR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Vrijednost radova: 2.477.857,51 eura</a:t>
            </a: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77160" y="556920"/>
            <a:ext cx="859644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Pragrande</a:t>
            </a:r>
            <a:r>
              <a:t/>
            </a:r>
            <a:br/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  </a:t>
            </a:r>
            <a:endParaRPr lang="hr-HR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Slika 3"/>
          <p:cNvPicPr/>
          <p:nvPr/>
        </p:nvPicPr>
        <p:blipFill>
          <a:blip r:embed="rId2" cstate="print"/>
          <a:stretch/>
        </p:blipFill>
        <p:spPr>
          <a:xfrm>
            <a:off x="4161960" y="1783800"/>
            <a:ext cx="5445720" cy="363024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196560" y="1783800"/>
            <a:ext cx="371916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- rekonstrukcija vodovodne i kanalizacijske mreže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- sanacija 17 metara dotrajalog zidanog kanala i 53,5 metra dugačkog cjevovoda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Vrijednost radova: 175.000 eura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77160" y="556920"/>
            <a:ext cx="859644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Palisina</a:t>
            </a:r>
            <a:r>
              <a:t/>
            </a:r>
            <a:br/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  </a:t>
            </a:r>
            <a:endParaRPr lang="hr-HR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Slika 5"/>
          <p:cNvPicPr/>
          <p:nvPr/>
        </p:nvPicPr>
        <p:blipFill>
          <a:blip r:embed="rId2" cstate="print"/>
          <a:stretch/>
        </p:blipFill>
        <p:spPr>
          <a:xfrm>
            <a:off x="4105800" y="1752480"/>
            <a:ext cx="5486040" cy="365724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63000" y="1752480"/>
            <a:ext cx="4015800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U tijeku </a:t>
            </a:r>
            <a:r>
              <a:rPr lang="hr-HR" b="1" spc="-1" dirty="0">
                <a:solidFill>
                  <a:srgbClr val="000000"/>
                </a:solidFill>
                <a:latin typeface="Arial"/>
                <a:ea typeface="Times New Roman"/>
              </a:rPr>
              <a:t>je</a:t>
            </a: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sadnja, nakon čega slijedi postava sustava navodnjavanja, planiranje i priprema terena za sjetvu travnjaka.</a:t>
            </a:r>
            <a:r>
              <a:rPr dirty="0"/>
              <a:t/>
            </a:r>
            <a:br>
              <a:rPr dirty="0"/>
            </a:b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Vrijednost radova 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119.203,41</a:t>
            </a:r>
            <a:r>
              <a:rPr lang="hr-HR" sz="18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eura</a:t>
            </a:r>
            <a:endParaRPr lang="hr-H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D1EDD5-EC7E-31F1-6BC4-CF615C241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C6FDC6C-F81D-F72E-BDB1-42729DC1A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30916" y="1288178"/>
            <a:ext cx="3782648" cy="7128387"/>
          </a:xfrm>
          <a:prstGeom prst="rect">
            <a:avLst/>
          </a:prstGeom>
        </p:spPr>
      </p:pic>
      <p:sp>
        <p:nvSpPr>
          <p:cNvPr id="172" name="TextShape 1">
            <a:extLst>
              <a:ext uri="{FF2B5EF4-FFF2-40B4-BE49-F238E27FC236}">
                <a16:creationId xmlns:a16="http://schemas.microsoft.com/office/drawing/2014/main" xmlns="" id="{87B8C2B1-6FBE-5D00-0B03-3192F26D47ED}"/>
              </a:ext>
            </a:extLst>
          </p:cNvPr>
          <p:cNvSpPr txBox="1"/>
          <p:nvPr/>
        </p:nvSpPr>
        <p:spPr>
          <a:xfrm>
            <a:off x="863848" y="389772"/>
            <a:ext cx="859644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 dirty="0">
                <a:solidFill>
                  <a:srgbClr val="90C226"/>
                </a:solidFill>
                <a:latin typeface="Trebuchet MS"/>
                <a:ea typeface="Trebuchet MS"/>
              </a:rPr>
              <a:t>Veli Vrh - Tršćanska</a:t>
            </a:r>
            <a:r>
              <a:rPr dirty="0"/>
              <a:t/>
            </a:r>
            <a:br>
              <a:rPr dirty="0"/>
            </a:br>
            <a:r>
              <a:rPr lang="hr-HR" sz="4000" b="0" strike="noStrike" spc="-1" dirty="0">
                <a:solidFill>
                  <a:srgbClr val="90C226"/>
                </a:solidFill>
                <a:latin typeface="Trebuchet MS"/>
                <a:ea typeface="Trebuchet MS"/>
              </a:rPr>
              <a:t>  </a:t>
            </a:r>
            <a:endParaRPr lang="hr-HR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CustomShape 2">
            <a:extLst>
              <a:ext uri="{FF2B5EF4-FFF2-40B4-BE49-F238E27FC236}">
                <a16:creationId xmlns:a16="http://schemas.microsoft.com/office/drawing/2014/main" xmlns="" id="{1951C08B-08B7-9AAF-1424-EDB3B437BD69}"/>
              </a:ext>
            </a:extLst>
          </p:cNvPr>
          <p:cNvSpPr/>
          <p:nvPr/>
        </p:nvSpPr>
        <p:spPr>
          <a:xfrm>
            <a:off x="863848" y="1690454"/>
            <a:ext cx="8336929" cy="1198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l"/>
            <a:r>
              <a:rPr lang="hr-HR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Izgradnja </a:t>
            </a:r>
            <a:r>
              <a:rPr lang="hr-HR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četverotračne</a:t>
            </a:r>
            <a:r>
              <a:rPr lang="hr-HR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prometnice od Velog Vrha do Tršćanske ulice. Hrvatske ceste su u pripremi natječajne dokumentacije za objavu natječaja za radove i nadzor.</a:t>
            </a:r>
          </a:p>
          <a:p>
            <a:pPr algn="l"/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10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677160" y="556920"/>
            <a:ext cx="859644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Valturska</a:t>
            </a:r>
            <a:r>
              <a:t/>
            </a:r>
            <a:br/>
            <a:r>
              <a:rPr lang="hr-HR" sz="4000" b="0" strike="noStrike" spc="-1">
                <a:solidFill>
                  <a:srgbClr val="90C226"/>
                </a:solidFill>
                <a:latin typeface="Trebuchet MS"/>
                <a:ea typeface="Trebuchet MS"/>
              </a:rPr>
              <a:t>  </a:t>
            </a:r>
            <a:endParaRPr lang="hr-HR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1440000" y="1944000"/>
            <a:ext cx="792000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hr-HR" b="1" spc="-1" dirty="0">
                <a:latin typeface="Arial"/>
              </a:rPr>
              <a:t>- </a:t>
            </a:r>
            <a:r>
              <a:rPr lang="hr-HR" sz="1800" b="1" strike="noStrike" spc="-1" dirty="0">
                <a:latin typeface="Arial"/>
              </a:rPr>
              <a:t>planirana je rekonstrukcija prometnice s javnom rasvjetom, oborinskom odvodnjom</a:t>
            </a:r>
          </a:p>
          <a:p>
            <a:r>
              <a:rPr lang="hr-HR" b="1" spc="-1" dirty="0">
                <a:latin typeface="Arial"/>
              </a:rPr>
              <a:t>- </a:t>
            </a:r>
            <a:r>
              <a:rPr lang="hr-HR" sz="1800" b="1" strike="noStrike" spc="-1" dirty="0">
                <a:latin typeface="Arial"/>
              </a:rPr>
              <a:t>u sklopu radova izvest će se i rekonstrukcija postojeće vodovodne i kanalizacijske mreže.</a:t>
            </a:r>
          </a:p>
          <a:p>
            <a:endParaRPr lang="hr-HR" sz="1800" b="1" strike="noStrike" spc="-1" dirty="0">
              <a:latin typeface="Arial"/>
            </a:endParaRPr>
          </a:p>
          <a:p>
            <a:r>
              <a:rPr lang="hr-HR" sz="1800" b="1" strike="noStrike" spc="-1" dirty="0">
                <a:latin typeface="Arial"/>
              </a:rPr>
              <a:t> Ukupna vrijednost radova: 1,16 milijuna eura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332</Words>
  <Application>Microsoft Office PowerPoint</Application>
  <PresentationFormat>Custom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subject/>
  <dc:creator>Tumpić Darko</dc:creator>
  <dc:description/>
  <cp:lastModifiedBy>itu20202@outlook.com</cp:lastModifiedBy>
  <cp:revision>43</cp:revision>
  <cp:lastPrinted>2023-11-10T07:16:05Z</cp:lastPrinted>
  <dcterms:modified xsi:type="dcterms:W3CDTF">2024-02-13T10:27:56Z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