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6" r:id="rId4"/>
    <p:sldId id="271" r:id="rId5"/>
    <p:sldId id="273" r:id="rId6"/>
    <p:sldId id="260" r:id="rId7"/>
    <p:sldId id="261" r:id="rId8"/>
    <p:sldId id="262" r:id="rId9"/>
    <p:sldId id="263" r:id="rId10"/>
    <p:sldId id="264" r:id="rId11"/>
    <p:sldId id="272" r:id="rId12"/>
    <p:sldId id="287" r:id="rId13"/>
    <p:sldId id="288" r:id="rId14"/>
    <p:sldId id="274" r:id="rId15"/>
    <p:sldId id="275" r:id="rId16"/>
    <p:sldId id="266" r:id="rId17"/>
    <p:sldId id="269" r:id="rId18"/>
    <p:sldId id="270" r:id="rId19"/>
    <p:sldId id="276" r:id="rId20"/>
    <p:sldId id="277" r:id="rId21"/>
    <p:sldId id="278" r:id="rId22"/>
    <p:sldId id="259" r:id="rId23"/>
    <p:sldId id="279" r:id="rId24"/>
    <p:sldId id="280" r:id="rId25"/>
    <p:sldId id="282" r:id="rId26"/>
    <p:sldId id="284" r:id="rId27"/>
    <p:sldId id="285" r:id="rId28"/>
    <p:sldId id="28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CC8293-2C50-4708-B321-586EC6A831DF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AB0B2E9B-1680-4068-A60C-5254A8CD525C}">
      <dgm:prSet phldrT="[Text]" custT="1"/>
      <dgm:spPr/>
      <dgm:t>
        <a:bodyPr/>
        <a:lstStyle/>
        <a:p>
          <a:r>
            <a:rPr lang="en-GB" sz="3000" b="1" dirty="0"/>
            <a:t>‘</a:t>
          </a:r>
          <a:r>
            <a:rPr lang="hr-HR" sz="3000" b="1" dirty="0"/>
            <a:t>Tvrdi</a:t>
          </a:r>
          <a:r>
            <a:rPr lang="en-GB" sz="3000" b="1" dirty="0"/>
            <a:t>’ </a:t>
          </a:r>
          <a:r>
            <a:rPr lang="hr-HR" sz="3000" b="1" dirty="0"/>
            <a:t>EFRR/KF</a:t>
          </a:r>
          <a:endParaRPr lang="en-GB" sz="3000" b="1" dirty="0"/>
        </a:p>
        <a:p>
          <a:r>
            <a:rPr lang="hr-HR" sz="2000" dirty="0"/>
            <a:t>Ulaganje u infrastrukturu i promet</a:t>
          </a:r>
          <a:endParaRPr lang="en-GB" sz="2000" dirty="0"/>
        </a:p>
      </dgm:t>
    </dgm:pt>
    <dgm:pt modelId="{3C94BDBB-D5CA-454E-959C-CF8EC18D9047}" type="parTrans" cxnId="{2361E597-29B6-48A7-9830-0498798F6494}">
      <dgm:prSet/>
      <dgm:spPr/>
      <dgm:t>
        <a:bodyPr/>
        <a:lstStyle/>
        <a:p>
          <a:endParaRPr lang="en-GB"/>
        </a:p>
      </dgm:t>
    </dgm:pt>
    <dgm:pt modelId="{31C3D5F2-D62A-44BA-89A9-269D0E7DC691}" type="sibTrans" cxnId="{2361E597-29B6-48A7-9830-0498798F6494}">
      <dgm:prSet/>
      <dgm:spPr/>
      <dgm:t>
        <a:bodyPr/>
        <a:lstStyle/>
        <a:p>
          <a:endParaRPr lang="en-GB"/>
        </a:p>
      </dgm:t>
    </dgm:pt>
    <dgm:pt modelId="{428A60CD-66DE-4AD2-81E7-7C87A03009CE}">
      <dgm:prSet phldrT="[Text]" custT="1"/>
      <dgm:spPr/>
      <dgm:t>
        <a:bodyPr/>
        <a:lstStyle/>
        <a:p>
          <a:r>
            <a:rPr lang="en-GB" sz="3000" b="1" dirty="0"/>
            <a:t>ESF</a:t>
          </a:r>
        </a:p>
        <a:p>
          <a:r>
            <a:rPr lang="hr-HR" sz="2000" dirty="0"/>
            <a:t>Mjere zapošljavanja, obrazovanje, socijalne usluge </a:t>
          </a:r>
          <a:endParaRPr lang="en-GB" sz="2000" dirty="0"/>
        </a:p>
      </dgm:t>
    </dgm:pt>
    <dgm:pt modelId="{B158688E-9806-4592-99BD-A1FE2DCB70DA}" type="parTrans" cxnId="{14E4C350-8C50-4F12-AE08-A7C708A10115}">
      <dgm:prSet/>
      <dgm:spPr/>
      <dgm:t>
        <a:bodyPr/>
        <a:lstStyle/>
        <a:p>
          <a:endParaRPr lang="en-GB"/>
        </a:p>
      </dgm:t>
    </dgm:pt>
    <dgm:pt modelId="{21348E8A-C9B9-4678-9A2C-CAA8783D9C1C}" type="sibTrans" cxnId="{14E4C350-8C50-4F12-AE08-A7C708A10115}">
      <dgm:prSet/>
      <dgm:spPr/>
      <dgm:t>
        <a:bodyPr/>
        <a:lstStyle/>
        <a:p>
          <a:endParaRPr lang="en-GB"/>
        </a:p>
      </dgm:t>
    </dgm:pt>
    <dgm:pt modelId="{54F7AC6A-1522-468D-BAA1-B7E132295C88}">
      <dgm:prSet phldrT="[Text]" custT="1"/>
      <dgm:spPr/>
      <dgm:t>
        <a:bodyPr/>
        <a:lstStyle/>
        <a:p>
          <a:r>
            <a:rPr lang="en-GB" sz="3000" b="1" dirty="0"/>
            <a:t>‘</a:t>
          </a:r>
          <a:r>
            <a:rPr lang="hr-HR" sz="3000" b="1" dirty="0"/>
            <a:t>Mekani</a:t>
          </a:r>
          <a:r>
            <a:rPr lang="en-GB" sz="3000" b="1" dirty="0"/>
            <a:t>’ </a:t>
          </a:r>
          <a:r>
            <a:rPr lang="hr-HR" sz="3000" b="1" dirty="0"/>
            <a:t>EFRR</a:t>
          </a:r>
          <a:endParaRPr lang="en-GB" sz="3000" b="1" dirty="0"/>
        </a:p>
        <a:p>
          <a:r>
            <a:rPr lang="hr-HR" sz="2000" dirty="0"/>
            <a:t>Poduzetničke potporne institucije..</a:t>
          </a:r>
          <a:endParaRPr lang="en-GB" sz="2000" dirty="0"/>
        </a:p>
      </dgm:t>
    </dgm:pt>
    <dgm:pt modelId="{16A0D286-CB7C-4339-B111-AFCCE0CB5940}" type="parTrans" cxnId="{E06CE96B-9AB6-47A1-AF65-73E80C79926D}">
      <dgm:prSet/>
      <dgm:spPr/>
      <dgm:t>
        <a:bodyPr/>
        <a:lstStyle/>
        <a:p>
          <a:endParaRPr lang="en-GB"/>
        </a:p>
      </dgm:t>
    </dgm:pt>
    <dgm:pt modelId="{4418EFE8-1F27-4E86-A59C-4B7E02B8220C}" type="sibTrans" cxnId="{E06CE96B-9AB6-47A1-AF65-73E80C79926D}">
      <dgm:prSet/>
      <dgm:spPr/>
      <dgm:t>
        <a:bodyPr/>
        <a:lstStyle/>
        <a:p>
          <a:endParaRPr lang="en-GB"/>
        </a:p>
      </dgm:t>
    </dgm:pt>
    <dgm:pt modelId="{B9905B34-4039-4816-93D1-6EF3FF53A722}" type="pres">
      <dgm:prSet presAssocID="{63CC8293-2C50-4708-B321-586EC6A831DF}" presName="compositeShape" presStyleCnt="0">
        <dgm:presLayoutVars>
          <dgm:chMax val="7"/>
          <dgm:dir/>
          <dgm:resizeHandles val="exact"/>
        </dgm:presLayoutVars>
      </dgm:prSet>
      <dgm:spPr/>
    </dgm:pt>
    <dgm:pt modelId="{79958D8C-E32E-472D-B1C3-4D7DA9CBD51E}" type="pres">
      <dgm:prSet presAssocID="{AB0B2E9B-1680-4068-A60C-5254A8CD525C}" presName="circ1" presStyleLbl="vennNode1" presStyleIdx="0" presStyleCnt="3"/>
      <dgm:spPr/>
    </dgm:pt>
    <dgm:pt modelId="{BAA845BE-7C69-42E4-AB13-E2BF7FDC77CD}" type="pres">
      <dgm:prSet presAssocID="{AB0B2E9B-1680-4068-A60C-5254A8CD525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A32F572-ACBD-4A5D-88B1-8CB3F590C733}" type="pres">
      <dgm:prSet presAssocID="{428A60CD-66DE-4AD2-81E7-7C87A03009CE}" presName="circ2" presStyleLbl="vennNode1" presStyleIdx="1" presStyleCnt="3"/>
      <dgm:spPr/>
    </dgm:pt>
    <dgm:pt modelId="{EC1BD328-05E7-4227-A831-78E948E04410}" type="pres">
      <dgm:prSet presAssocID="{428A60CD-66DE-4AD2-81E7-7C87A03009C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7D50DD9-BF4F-41AA-916E-0B6DA74A2558}" type="pres">
      <dgm:prSet presAssocID="{54F7AC6A-1522-468D-BAA1-B7E132295C88}" presName="circ3" presStyleLbl="vennNode1" presStyleIdx="2" presStyleCnt="3" custScaleX="104016" custLinFactNeighborX="-7265" custLinFactNeighborY="923"/>
      <dgm:spPr/>
    </dgm:pt>
    <dgm:pt modelId="{2918F351-EF20-4721-A009-4851C0B7F97B}" type="pres">
      <dgm:prSet presAssocID="{54F7AC6A-1522-468D-BAA1-B7E132295C8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7EFBC15-A2E8-4471-8434-AFBE5EDA131B}" type="presOf" srcId="{AB0B2E9B-1680-4068-A60C-5254A8CD525C}" destId="{79958D8C-E32E-472D-B1C3-4D7DA9CBD51E}" srcOrd="0" destOrd="0" presId="urn:microsoft.com/office/officeart/2005/8/layout/venn1"/>
    <dgm:cxn modelId="{3B73861E-EB13-405B-BB65-25F53B02842A}" type="presOf" srcId="{54F7AC6A-1522-468D-BAA1-B7E132295C88}" destId="{87D50DD9-BF4F-41AA-916E-0B6DA74A2558}" srcOrd="0" destOrd="0" presId="urn:microsoft.com/office/officeart/2005/8/layout/venn1"/>
    <dgm:cxn modelId="{679B082A-5CB9-49E1-9337-C32D15028311}" type="presOf" srcId="{428A60CD-66DE-4AD2-81E7-7C87A03009CE}" destId="{7A32F572-ACBD-4A5D-88B1-8CB3F590C733}" srcOrd="0" destOrd="0" presId="urn:microsoft.com/office/officeart/2005/8/layout/venn1"/>
    <dgm:cxn modelId="{B9F27242-4075-4ED9-A401-D62C4108C2E8}" type="presOf" srcId="{428A60CD-66DE-4AD2-81E7-7C87A03009CE}" destId="{EC1BD328-05E7-4227-A831-78E948E04410}" srcOrd="1" destOrd="0" presId="urn:microsoft.com/office/officeart/2005/8/layout/venn1"/>
    <dgm:cxn modelId="{E06CE96B-9AB6-47A1-AF65-73E80C79926D}" srcId="{63CC8293-2C50-4708-B321-586EC6A831DF}" destId="{54F7AC6A-1522-468D-BAA1-B7E132295C88}" srcOrd="2" destOrd="0" parTransId="{16A0D286-CB7C-4339-B111-AFCCE0CB5940}" sibTransId="{4418EFE8-1F27-4E86-A59C-4B7E02B8220C}"/>
    <dgm:cxn modelId="{14E4C350-8C50-4F12-AE08-A7C708A10115}" srcId="{63CC8293-2C50-4708-B321-586EC6A831DF}" destId="{428A60CD-66DE-4AD2-81E7-7C87A03009CE}" srcOrd="1" destOrd="0" parTransId="{B158688E-9806-4592-99BD-A1FE2DCB70DA}" sibTransId="{21348E8A-C9B9-4678-9A2C-CAA8783D9C1C}"/>
    <dgm:cxn modelId="{D1675958-446A-41D2-955B-61D63E9528DA}" type="presOf" srcId="{AB0B2E9B-1680-4068-A60C-5254A8CD525C}" destId="{BAA845BE-7C69-42E4-AB13-E2BF7FDC77CD}" srcOrd="1" destOrd="0" presId="urn:microsoft.com/office/officeart/2005/8/layout/venn1"/>
    <dgm:cxn modelId="{2361E597-29B6-48A7-9830-0498798F6494}" srcId="{63CC8293-2C50-4708-B321-586EC6A831DF}" destId="{AB0B2E9B-1680-4068-A60C-5254A8CD525C}" srcOrd="0" destOrd="0" parTransId="{3C94BDBB-D5CA-454E-959C-CF8EC18D9047}" sibTransId="{31C3D5F2-D62A-44BA-89A9-269D0E7DC691}"/>
    <dgm:cxn modelId="{E916BB99-81CB-4D20-8574-B19EA55A736D}" type="presOf" srcId="{54F7AC6A-1522-468D-BAA1-B7E132295C88}" destId="{2918F351-EF20-4721-A009-4851C0B7F97B}" srcOrd="1" destOrd="0" presId="urn:microsoft.com/office/officeart/2005/8/layout/venn1"/>
    <dgm:cxn modelId="{2ABF15FF-BF25-4FDD-AB43-FDE296A2847F}" type="presOf" srcId="{63CC8293-2C50-4708-B321-586EC6A831DF}" destId="{B9905B34-4039-4816-93D1-6EF3FF53A722}" srcOrd="0" destOrd="0" presId="urn:microsoft.com/office/officeart/2005/8/layout/venn1"/>
    <dgm:cxn modelId="{02974887-4751-475D-9F90-EA322C94CE56}" type="presParOf" srcId="{B9905B34-4039-4816-93D1-6EF3FF53A722}" destId="{79958D8C-E32E-472D-B1C3-4D7DA9CBD51E}" srcOrd="0" destOrd="0" presId="urn:microsoft.com/office/officeart/2005/8/layout/venn1"/>
    <dgm:cxn modelId="{41F9E1E6-ADB5-46F3-B009-366B5B88D0F2}" type="presParOf" srcId="{B9905B34-4039-4816-93D1-6EF3FF53A722}" destId="{BAA845BE-7C69-42E4-AB13-E2BF7FDC77CD}" srcOrd="1" destOrd="0" presId="urn:microsoft.com/office/officeart/2005/8/layout/venn1"/>
    <dgm:cxn modelId="{7A176C84-1CEE-4C96-9212-069C6D63C981}" type="presParOf" srcId="{B9905B34-4039-4816-93D1-6EF3FF53A722}" destId="{7A32F572-ACBD-4A5D-88B1-8CB3F590C733}" srcOrd="2" destOrd="0" presId="urn:microsoft.com/office/officeart/2005/8/layout/venn1"/>
    <dgm:cxn modelId="{4994427C-EBDD-4147-9099-4761ACEEACD4}" type="presParOf" srcId="{B9905B34-4039-4816-93D1-6EF3FF53A722}" destId="{EC1BD328-05E7-4227-A831-78E948E04410}" srcOrd="3" destOrd="0" presId="urn:microsoft.com/office/officeart/2005/8/layout/venn1"/>
    <dgm:cxn modelId="{132C802B-8DA6-4114-A18D-17C2855BC0D9}" type="presParOf" srcId="{B9905B34-4039-4816-93D1-6EF3FF53A722}" destId="{87D50DD9-BF4F-41AA-916E-0B6DA74A2558}" srcOrd="4" destOrd="0" presId="urn:microsoft.com/office/officeart/2005/8/layout/venn1"/>
    <dgm:cxn modelId="{E8959822-8084-4FB4-8563-3DCEF153D722}" type="presParOf" srcId="{B9905B34-4039-4816-93D1-6EF3FF53A722}" destId="{2918F351-EF20-4721-A009-4851C0B7F97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58D8C-E32E-472D-B1C3-4D7DA9CBD51E}">
      <dsp:nvSpPr>
        <dsp:cNvPr id="0" name=""/>
        <dsp:cNvSpPr/>
      </dsp:nvSpPr>
      <dsp:spPr>
        <a:xfrm>
          <a:off x="2343464" y="137673"/>
          <a:ext cx="2848416" cy="284841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/>
            <a:t>‘</a:t>
          </a:r>
          <a:r>
            <a:rPr lang="hr-HR" sz="3000" b="1" kern="1200" dirty="0"/>
            <a:t>Tvrdi</a:t>
          </a:r>
          <a:r>
            <a:rPr lang="en-GB" sz="3000" b="1" kern="1200" dirty="0"/>
            <a:t>’ </a:t>
          </a:r>
          <a:r>
            <a:rPr lang="hr-HR" sz="3000" b="1" kern="1200" dirty="0"/>
            <a:t>EFRR/KF</a:t>
          </a:r>
          <a:endParaRPr lang="en-GB" sz="3000" b="1" kern="1200" dirty="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Ulaganje u infrastrukturu i promet</a:t>
          </a:r>
          <a:endParaRPr lang="en-GB" sz="2000" kern="1200" dirty="0"/>
        </a:p>
      </dsp:txBody>
      <dsp:txXfrm>
        <a:off x="2723253" y="636146"/>
        <a:ext cx="2088838" cy="1281787"/>
      </dsp:txXfrm>
    </dsp:sp>
    <dsp:sp modelId="{7A32F572-ACBD-4A5D-88B1-8CB3F590C733}">
      <dsp:nvSpPr>
        <dsp:cNvPr id="0" name=""/>
        <dsp:cNvSpPr/>
      </dsp:nvSpPr>
      <dsp:spPr>
        <a:xfrm>
          <a:off x="3371267" y="1917933"/>
          <a:ext cx="2848416" cy="284841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/>
            <a:t>ESF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Mjere zapošljavanja, obrazovanje, socijalne usluge </a:t>
          </a:r>
          <a:endParaRPr lang="en-GB" sz="2000" kern="1200" dirty="0"/>
        </a:p>
      </dsp:txBody>
      <dsp:txXfrm>
        <a:off x="4242408" y="2653774"/>
        <a:ext cx="1709049" cy="1566629"/>
      </dsp:txXfrm>
    </dsp:sp>
    <dsp:sp modelId="{87D50DD9-BF4F-41AA-916E-0B6DA74A2558}">
      <dsp:nvSpPr>
        <dsp:cNvPr id="0" name=""/>
        <dsp:cNvSpPr/>
      </dsp:nvSpPr>
      <dsp:spPr>
        <a:xfrm>
          <a:off x="1051526" y="1944224"/>
          <a:ext cx="2962809" cy="284841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/>
            <a:t>‘</a:t>
          </a:r>
          <a:r>
            <a:rPr lang="hr-HR" sz="3000" b="1" kern="1200" dirty="0"/>
            <a:t>Mekani</a:t>
          </a:r>
          <a:r>
            <a:rPr lang="en-GB" sz="3000" b="1" kern="1200" dirty="0"/>
            <a:t>’ </a:t>
          </a:r>
          <a:r>
            <a:rPr lang="hr-HR" sz="3000" b="1" kern="1200" dirty="0"/>
            <a:t>EFRR</a:t>
          </a:r>
          <a:endParaRPr lang="en-GB" sz="3000" b="1" kern="1200" dirty="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Poduzetničke potporne institucije..</a:t>
          </a:r>
          <a:endParaRPr lang="en-GB" sz="2000" kern="1200" dirty="0"/>
        </a:p>
      </dsp:txBody>
      <dsp:txXfrm>
        <a:off x="1330524" y="2680065"/>
        <a:ext cx="1777685" cy="1566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ACC0D-07B4-4742-B3C6-BF9F920C5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49462E-B9B3-459E-9B8C-8C1FC4AF4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A59E5-EA75-4ED5-9F4C-07ACF37C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A597-FB66-4F16-800D-F1E50AF0C97C}" type="datetimeFigureOut">
              <a:rPr lang="en-GB" smtClean="0"/>
              <a:t>21/10/2018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21648-351A-49A8-A523-0621AE2BF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8FDFD-FAD9-4FD3-85B6-BF09A6A8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D533-BDF7-4A99-9464-F6651D823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90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6C964-824F-4A7C-8220-3C5C7C567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4C49B-FF70-4A53-8905-30D3F9945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ABEAB-3CB4-4FCB-AB74-23FFA339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A597-FB66-4F16-800D-F1E50AF0C97C}" type="datetimeFigureOut">
              <a:rPr lang="en-GB" smtClean="0"/>
              <a:t>21/10/2018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D1BFD-BB64-4E84-B5B7-1B73AF86F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BC9B7-EEF0-4BAF-8A5F-2FF02880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D533-BDF7-4A99-9464-F6651D823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78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FEC655-F18C-43CD-8682-9287C87554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5377A-3C87-4993-8ABE-AFBC26077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1C1A8-D178-4DB8-AA34-43A1BAAC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A597-FB66-4F16-800D-F1E50AF0C97C}" type="datetimeFigureOut">
              <a:rPr lang="en-GB" smtClean="0"/>
              <a:t>21/10/2018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3D554-9C9A-4450-8B66-5D9ABF20F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E071-1B02-4A1E-A202-AF47234B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D533-BDF7-4A99-9464-F6651D823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34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4571-B799-428F-B979-53F46F53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1E763-1FE7-4B02-875A-03936545D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8BF98-F091-471B-9DEB-C6B7ED02B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A597-FB66-4F16-800D-F1E50AF0C97C}" type="datetimeFigureOut">
              <a:rPr lang="en-GB" smtClean="0"/>
              <a:t>21/10/2018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2100A-E0F7-4F06-8052-EA28215AD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79CBD-D183-49B6-BDD5-755D8EBD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D533-BDF7-4A99-9464-F6651D823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01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2EBE0-6CDB-4EB9-BD0C-469A44D5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16B2A-8A54-4ED9-86C7-86459695C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69C3A-AE68-4287-83BA-3A6737D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A597-FB66-4F16-800D-F1E50AF0C97C}" type="datetimeFigureOut">
              <a:rPr lang="en-GB" smtClean="0"/>
              <a:t>21/10/2018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3E8E4-55CF-4918-8BC4-277436C7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0D134-BBB3-49C8-B4E7-28291EF9F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D533-BDF7-4A99-9464-F6651D823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9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6A306-009B-4FE3-A2D0-B7BBE5F2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B527C-1A0D-4FB1-B3E3-D479585AA2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08EE7-41BC-44CF-8DD5-9E155F41F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8431A-1E99-48DA-AF84-5246F0377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A597-FB66-4F16-800D-F1E50AF0C97C}" type="datetimeFigureOut">
              <a:rPr lang="en-GB" smtClean="0"/>
              <a:t>21/10/2018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D5EE3-9B09-472D-9538-6ADCA5FA4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3C9AD-41EA-498F-B826-B1C37531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D533-BDF7-4A99-9464-F6651D823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01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C93FE-7AAE-40D6-8C93-D928B3E2A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B82AA-0833-466C-9198-6FE3E386D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12677-16E2-4A25-94AF-20976D73A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14704B-6603-4C72-912C-A7D1C1AA0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E48ACF-36EC-477C-839D-1F2DF84107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87A7EC-EA75-4E10-A7DF-649772C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A597-FB66-4F16-800D-F1E50AF0C97C}" type="datetimeFigureOut">
              <a:rPr lang="en-GB" smtClean="0"/>
              <a:t>21/10/2018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131835-A71F-4153-A927-9058ED77D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E45929-DA26-476F-9092-AFBA06FDF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D533-BDF7-4A99-9464-F6651D823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72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7C5BC-5E70-40D5-9E98-E061A664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49294E-6B09-4212-8541-132E5C24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A597-FB66-4F16-800D-F1E50AF0C97C}" type="datetimeFigureOut">
              <a:rPr lang="en-GB" smtClean="0"/>
              <a:t>21/10/2018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9A9D0-F86A-43DA-97A8-1888091F9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BCF7D-C5D6-4A75-8591-9AB8DE03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D533-BDF7-4A99-9464-F6651D823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20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CEF99-23BD-4FF7-BA2E-6C73D3C30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A597-FB66-4F16-800D-F1E50AF0C97C}" type="datetimeFigureOut">
              <a:rPr lang="en-GB" smtClean="0"/>
              <a:t>21/10/2018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B85001-1328-4371-B620-5A7AA5E5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2DF70-5981-40FD-9A41-003F57FA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D533-BDF7-4A99-9464-F6651D823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64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BEEB6-8CF9-47F6-AED8-F59440A64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5BAE3-22A7-43FE-B667-72911502D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87EA7-12F3-4C25-93FF-684183D5B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D90FE-5346-420B-8334-8D741C96E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A597-FB66-4F16-800D-F1E50AF0C97C}" type="datetimeFigureOut">
              <a:rPr lang="en-GB" smtClean="0"/>
              <a:t>21/10/2018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9116C-6E3C-4309-B22C-A64A2E7C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693F3-C0CA-4CC9-A7CE-D2004405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D533-BDF7-4A99-9464-F6651D823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75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BEBE3-17BE-4E0B-8F12-43ACED290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5AF632-0EBF-4EEE-A6E1-530D466AAE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8E3290-F19F-4BE1-A0D9-84152E49B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DA900-117D-4391-8AE6-DFB154E7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A597-FB66-4F16-800D-F1E50AF0C97C}" type="datetimeFigureOut">
              <a:rPr lang="en-GB" smtClean="0"/>
              <a:t>21/10/2018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49342-05CC-4904-8B62-23132DE0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6BD3A-1E7B-4BE4-8E8E-094B6E50C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D533-BDF7-4A99-9464-F6651D823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94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E65790-030F-478A-986C-9C6DE7957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55971-449E-4EEB-BE61-3B5EF416B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9F29C-D33B-4742-8AEE-2A9F7777A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8A597-FB66-4F16-800D-F1E50AF0C97C}" type="datetimeFigureOut">
              <a:rPr lang="en-GB" smtClean="0"/>
              <a:t>21/10/2018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38A32-21EA-4CA2-93CC-7260E7D3F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700F4-D353-4134-A06A-D13BCD658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6D533-BDF7-4A99-9464-F6651D823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89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BCD0C2-A853-4140-812B-9A7452406BBB}"/>
              </a:ext>
            </a:extLst>
          </p:cNvPr>
          <p:cNvSpPr/>
          <p:nvPr/>
        </p:nvSpPr>
        <p:spPr>
          <a:xfrm>
            <a:off x="5425861" y="5319969"/>
            <a:ext cx="6369477" cy="67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</a:pPr>
            <a:r>
              <a:rPr lang="hr-HR" sz="2000" b="1" i="1" dirty="0">
                <a:solidFill>
                  <a:srgbClr val="A6A6A6"/>
                </a:solidFill>
                <a:latin typeface="Franklin Gothic Heavy" panose="020B09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ODRŽIVI URBANI RAZVOJ </a:t>
            </a:r>
          </a:p>
          <a:p>
            <a:pPr algn="r">
              <a:lnSpc>
                <a:spcPct val="107000"/>
              </a:lnSpc>
            </a:pPr>
            <a:r>
              <a:rPr lang="hr-HR" sz="1000" i="1" kern="600" dirty="0">
                <a:solidFill>
                  <a:srgbClr val="A6A6A6"/>
                </a:solidFill>
                <a:latin typeface="Franklin Gothic Heavy" panose="020B09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Članak 7 - Uredba (EU) br. 1301/2013</a:t>
            </a:r>
            <a:endParaRPr lang="hr-HR" sz="1000" i="1" dirty="0">
              <a:solidFill>
                <a:srgbClr val="A6A6A6"/>
              </a:solidFill>
              <a:effectLst/>
              <a:latin typeface="Franklin Gothic Heavy" panose="020B09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hr-HR" sz="400" i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http://eur-lex.europa.eu/legal-content/HR/TXT/PDF/?uri=CELEX:32013R1301&amp;from=EN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lika 17">
            <a:extLst>
              <a:ext uri="{FF2B5EF4-FFF2-40B4-BE49-F238E27FC236}">
                <a16:creationId xmlns:a16="http://schemas.microsoft.com/office/drawing/2014/main" id="{894186F3-DF0A-48A7-B5C7-0F98636E76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189576" y="5989800"/>
            <a:ext cx="916146" cy="665639"/>
          </a:xfrm>
          <a:prstGeom prst="rect">
            <a:avLst/>
          </a:prstGeom>
        </p:spPr>
      </p:pic>
      <p:pic>
        <p:nvPicPr>
          <p:cNvPr id="6" name="Picture 5" descr="Slikovni rezultat za ministarstvo regionalnog razvoja logo">
            <a:extLst>
              <a:ext uri="{FF2B5EF4-FFF2-40B4-BE49-F238E27FC236}">
                <a16:creationId xmlns:a16="http://schemas.microsoft.com/office/drawing/2014/main" id="{1E857A31-59FA-444E-9092-534A4A14CB7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619" y="6085045"/>
            <a:ext cx="1280478" cy="494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likovni rezultat za ministarstvo regionalnog razvoja logo">
            <a:extLst>
              <a:ext uri="{FF2B5EF4-FFF2-40B4-BE49-F238E27FC236}">
                <a16:creationId xmlns:a16="http://schemas.microsoft.com/office/drawing/2014/main" id="{C7ADE875-202E-4E80-8BFB-E4BD75C5B2B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18089" r="10722" b="27675"/>
          <a:stretch/>
        </p:blipFill>
        <p:spPr bwMode="auto">
          <a:xfrm>
            <a:off x="9751219" y="6096474"/>
            <a:ext cx="2044119" cy="4713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AA427A-B887-4EB0-A36E-266DA1803DE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31" y="347260"/>
            <a:ext cx="792956" cy="7323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7AC836-974D-43CD-B03A-B42F6379D30D}"/>
              </a:ext>
            </a:extLst>
          </p:cNvPr>
          <p:cNvSpPr txBox="1"/>
          <p:nvPr/>
        </p:nvSpPr>
        <p:spPr>
          <a:xfrm>
            <a:off x="761371" y="2028616"/>
            <a:ext cx="105596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Radionica usklađivanja projekata sa zahtjevima ESF-a za ITU mehanizam</a:t>
            </a:r>
          </a:p>
          <a:p>
            <a:pPr algn="ctr"/>
            <a:r>
              <a:rPr lang="hr-H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Pula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6979E0-06D7-471B-8B8F-D146C1E27644}"/>
              </a:ext>
            </a:extLst>
          </p:cNvPr>
          <p:cNvSpPr txBox="1"/>
          <p:nvPr/>
        </p:nvSpPr>
        <p:spPr>
          <a:xfrm>
            <a:off x="294861" y="5497358"/>
            <a:ext cx="427713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-HR" sz="1600" dirty="0"/>
              <a:t>23.10.2018., Pula</a:t>
            </a:r>
            <a:endParaRPr lang="en-GB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886377-2116-48E3-B392-5E3C84C27CB8}"/>
              </a:ext>
            </a:extLst>
          </p:cNvPr>
          <p:cNvSpPr/>
          <p:nvPr/>
        </p:nvSpPr>
        <p:spPr>
          <a:xfrm>
            <a:off x="448300" y="193040"/>
            <a:ext cx="10178271" cy="1040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"/>
              </a:spcAft>
            </a:pPr>
            <a:r>
              <a:rPr lang="en-GB" sz="2000" b="1" dirty="0">
                <a:solidFill>
                  <a:srgbClr val="3961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Potpora Ministarstvu regionalnoga razvoja i fondova Europske unije u pripremi provedbe mehanizma integriranih teritorijalnih ulaganja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3961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Broj ugovora: 06-c-u-0025/18-21</a:t>
            </a:r>
            <a:endParaRPr lang="hr-HR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5840E7-06CC-4E0D-8327-93ED727209C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135" y="6209006"/>
            <a:ext cx="1329055" cy="41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63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7D5-2AD9-4967-A008-D53C36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1247627"/>
            <a:ext cx="10515600" cy="47965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ESF u okviru ITU mehanizma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C1E52-4EBA-42C4-869D-4BE8D097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00" y="112799"/>
            <a:ext cx="11208799" cy="107001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0ED2EF-35BE-48B4-A7F2-162177BE0B4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1600" y="1734975"/>
          <a:ext cx="11386723" cy="5068530"/>
        </p:xfrm>
        <a:graphic>
          <a:graphicData uri="http://schemas.openxmlformats.org/drawingml/2006/table">
            <a:tbl>
              <a:tblPr firstRow="1" firstCol="1" bandRow="1"/>
              <a:tblGrid>
                <a:gridCol w="2161966">
                  <a:extLst>
                    <a:ext uri="{9D8B030D-6E8A-4147-A177-3AD203B41FA5}">
                      <a16:colId xmlns:a16="http://schemas.microsoft.com/office/drawing/2014/main" val="1814246707"/>
                    </a:ext>
                  </a:extLst>
                </a:gridCol>
                <a:gridCol w="6268492">
                  <a:extLst>
                    <a:ext uri="{9D8B030D-6E8A-4147-A177-3AD203B41FA5}">
                      <a16:colId xmlns:a16="http://schemas.microsoft.com/office/drawing/2014/main" val="1147171405"/>
                    </a:ext>
                  </a:extLst>
                </a:gridCol>
                <a:gridCol w="1615736">
                  <a:extLst>
                    <a:ext uri="{9D8B030D-6E8A-4147-A177-3AD203B41FA5}">
                      <a16:colId xmlns:a16="http://schemas.microsoft.com/office/drawing/2014/main" val="3476012680"/>
                    </a:ext>
                  </a:extLst>
                </a:gridCol>
                <a:gridCol w="1340529">
                  <a:extLst>
                    <a:ext uri="{9D8B030D-6E8A-4147-A177-3AD203B41FA5}">
                      <a16:colId xmlns:a16="http://schemas.microsoft.com/office/drawing/2014/main" val="1877013344"/>
                    </a:ext>
                  </a:extLst>
                </a:gridCol>
              </a:tblGrid>
              <a:tr h="284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Specifični cilj (SC)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Aktivnosti 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Ciljane skupine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Korisnici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535419"/>
                  </a:ext>
                </a:extLst>
              </a:tr>
              <a:tr h="4545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10iv1: Modernizacija i podizanje kvalitete srednjeg strukovnog obrazovanja s ciljem povećanja zapošljivosti učenika, kao i mogućnosti za daljnje obrazovanje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izrada sektorskih kurikuluma za strukovno obrazovanje i osposobljavanje u cilju osiguranja relevantnosti sustava strukovnog obrazovanja i osposobljavanja u skladu s potrebama tržišta rada te poboljšanja pristupa visokom obrazovanju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uspostava regionalnih centara kompetencija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Jačanje stručnog usavršavanja nastavnika kao i stalnog profesionalnog razvoja nastavnika u strukovnom obrazovanju promjenom pristupa poučavanju i jačanjem digitalnih kompetencija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jačanje i razvoj mogućnosti za učenja uz radno iskustvo učenika strukovnog obrazovanja u poduzećima potičući model naukovanja, praktičnu nastavu u tvrtkama i školama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razvoj inovacija kroz pristup odozdo prema gore jačanjem kapaciteta ustanova za strukovno obrazovanje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jačanje kapaciteta strukovnih škola za provedbu pristupa osiguranja kvalitete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promicanje jačanja učeničkih kompetencija kako bi se poboljšali uvjeti za stjecanje praktičnih vještina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podržavanje međunarodne suradnje između strukovnih škola i drugih strukovnih škola u inozemstvu financiranjem međunarodnih projekata i škola, nastave/škole u međunarodnom okruženju, mobilnosti nastavnika i studenata, prijenos dobrih iskustava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odgojno-obrazovno osoblje i u strukovnim obrazovnim ustanovama; učitelji i treneri, učenici, zaposlenici u malim i srednjim poduzećima, obrtnici, zaposleni u obrtu, nezaposleni, skupine u nepovoljnom položaju (učenici s teškoćama, učenici pripadnici nacionalnih manjina i učenici u socio-ekonomski nepovoljnom položaju)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škole za strukovno obrazovanje i osposobljavanje, veleučilišta i škole stručnog visokog obrazovanja kao institucije koje organiziraju i provode stručne studije , jedinice lokalne i regionalne samouprave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48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893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7D5-2AD9-4967-A008-D53C36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1247627"/>
            <a:ext cx="10515600" cy="47965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Integracija uključuje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C1E52-4EBA-42C4-869D-4BE8D097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00" y="112799"/>
            <a:ext cx="11208799" cy="1070011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E0AE672-EF75-48DA-87BF-6F0D0895A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235832"/>
              </p:ext>
            </p:extLst>
          </p:nvPr>
        </p:nvGraphicFramePr>
        <p:xfrm>
          <a:off x="2214882" y="1727285"/>
          <a:ext cx="7478149" cy="4904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976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7D5-2AD9-4967-A008-D53C36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1247627"/>
            <a:ext cx="10515600" cy="47965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Integracija uključuje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C1E52-4EBA-42C4-869D-4BE8D097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00" y="112799"/>
            <a:ext cx="11208799" cy="10700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DAC3AB-E805-4412-94A4-9A43B00D2213}"/>
              </a:ext>
            </a:extLst>
          </p:cNvPr>
          <p:cNvSpPr/>
          <p:nvPr/>
        </p:nvSpPr>
        <p:spPr>
          <a:xfrm>
            <a:off x="895546" y="1997839"/>
            <a:ext cx="82484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2400" dirty="0">
                <a:latin typeface="Tahoma" panose="020B0604030504040204" pitchFamily="34" charset="0"/>
                <a:ea typeface="Tahoma" panose="020B0604030504040204" pitchFamily="34" charset="0"/>
                <a:cs typeface="Calibri"/>
              </a:rPr>
              <a:t>PRISTUP BAZIRAN NA PODRUČJU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ta-I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Calibri"/>
                <a:sym typeface="Wingdings" panose="05000000000000000000" pitchFamily="2" charset="2"/>
              </a:rPr>
              <a:t>resursi</a:t>
            </a:r>
            <a:r>
              <a:rPr lang="ta-IN" sz="2400" dirty="0">
                <a:latin typeface="Tahoma" panose="020B0604030504040204" pitchFamily="34" charset="0"/>
                <a:ea typeface="Tahoma" panose="020B0604030504040204" pitchFamily="34" charset="0"/>
                <a:cs typeface="Calibri"/>
                <a:sym typeface="Wingdings" panose="05000000000000000000" pitchFamily="2" charset="2"/>
              </a:rPr>
              <a:t> </a:t>
            </a:r>
            <a:r>
              <a:rPr lang="ta-I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Calibri"/>
                <a:sym typeface="Wingdings" panose="05000000000000000000" pitchFamily="2" charset="2"/>
              </a:rPr>
              <a:t>strateški usmjereni i koncentrirani </a:t>
            </a:r>
            <a:r>
              <a:rPr lang="ta-IN" sz="2400" dirty="0">
                <a:latin typeface="Tahoma" panose="020B0604030504040204" pitchFamily="34" charset="0"/>
                <a:ea typeface="Tahoma" panose="020B0604030504040204" pitchFamily="34" charset="0"/>
                <a:cs typeface="Calibri"/>
                <a:sym typeface="Wingdings" panose="05000000000000000000" pitchFamily="2" charset="2"/>
              </a:rPr>
              <a:t>u ciljanim područjima/temama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a-IN" sz="2400" dirty="0">
                <a:latin typeface="Tahoma" panose="020B0604030504040204" pitchFamily="34" charset="0"/>
                <a:ea typeface="Tahoma" panose="020B0604030504040204" pitchFamily="34" charset="0"/>
                <a:cs typeface="Calibri"/>
              </a:rPr>
              <a:t>ODRŽIVOST POTENCIJALNIH STRATEŠKIH ODABIRA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ta-IN" sz="2400" dirty="0">
                <a:latin typeface="Tahoma" panose="020B0604030504040204" pitchFamily="34" charset="0"/>
                <a:ea typeface="Tahoma" panose="020B0604030504040204" pitchFamily="34" charset="0"/>
                <a:cs typeface="Calibri"/>
                <a:sym typeface="Wingdings" panose="05000000000000000000" pitchFamily="2" charset="2"/>
              </a:rPr>
              <a:t>Adresiranje problema koji se mogu rješiti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:  </a:t>
            </a:r>
            <a:r>
              <a:rPr lang="ta-I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Calibri"/>
                <a:sym typeface="Wingdings" panose="05000000000000000000" pitchFamily="2" charset="2"/>
              </a:rPr>
              <a:t>Prikladan opseg intervencije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a-IN" sz="2400" dirty="0">
                <a:latin typeface="Tahoma" panose="020B0604030504040204" pitchFamily="34" charset="0"/>
                <a:ea typeface="Tahoma" panose="020B0604030504040204" pitchFamily="34" charset="0"/>
                <a:cs typeface="Calibri"/>
              </a:rPr>
              <a:t>VAŽNOST PODRUČJA ZA LOKALNU ZAJEDNICU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ta-IN" sz="2400" dirty="0">
                <a:latin typeface="Tahoma" panose="020B0604030504040204" pitchFamily="34" charset="0"/>
                <a:ea typeface="Tahoma" panose="020B0604030504040204" pitchFamily="34" charset="0"/>
                <a:cs typeface="Calibri"/>
                <a:sym typeface="Wingdings" panose="05000000000000000000" pitchFamily="2" charset="2"/>
              </a:rPr>
              <a:t>kako odabrani lokaliteti/teme razvoja doprinose ostvarenju </a:t>
            </a:r>
            <a:r>
              <a:rPr lang="ta-I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Calibri"/>
                <a:sym typeface="Wingdings" panose="05000000000000000000" pitchFamily="2" charset="2"/>
              </a:rPr>
              <a:t>razvojnih ciljeva kako ih vidi lokalna zajednica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023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7D5-2AD9-4967-A008-D53C36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1247627"/>
            <a:ext cx="10515600" cy="47965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Integracija uključuje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C1E52-4EBA-42C4-869D-4BE8D097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00" y="112799"/>
            <a:ext cx="11208799" cy="1070011"/>
          </a:xfrm>
          <a:prstGeom prst="rect">
            <a:avLst/>
          </a:prstGeom>
        </p:spPr>
      </p:pic>
      <p:pic>
        <p:nvPicPr>
          <p:cNvPr id="5" name="Immagine 1">
            <a:extLst>
              <a:ext uri="{FF2B5EF4-FFF2-40B4-BE49-F238E27FC236}">
                <a16:creationId xmlns:a16="http://schemas.microsoft.com/office/drawing/2014/main" id="{75CD6638-5868-4FE5-86A4-957209EBE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60" y="1891862"/>
            <a:ext cx="4598626" cy="42356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EC5457-FED2-438B-9CC4-340FB3254050}"/>
              </a:ext>
            </a:extLst>
          </p:cNvPr>
          <p:cNvSpPr/>
          <p:nvPr/>
        </p:nvSpPr>
        <p:spPr>
          <a:xfrm>
            <a:off x="6096000" y="1965191"/>
            <a:ext cx="53707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 temeljen na području - razmatranje prostora kao polazišta za intervenciju radije nego sektora ili ciljane skupine 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12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7D5-2AD9-4967-A008-D53C36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1247627"/>
            <a:ext cx="10515600" cy="47965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Integracija ulaganja – koristi za korisnike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9A6A-28AD-4ABB-AAF8-AEE5A2273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46" y="1997476"/>
            <a:ext cx="11208799" cy="4678532"/>
          </a:xfrm>
        </p:spPr>
        <p:txBody>
          <a:bodyPr>
            <a:normAutofit/>
          </a:bodyPr>
          <a:lstStyle/>
          <a:p>
            <a:r>
              <a:rPr lang="hr-HR" dirty="0"/>
              <a:t>Bolji strateški pristup korištenju sredstava – manje fragmentacije i bolja koordinacija (fokusirani pristup);</a:t>
            </a:r>
          </a:p>
          <a:p>
            <a:r>
              <a:rPr lang="hr-HR" dirty="0">
                <a:solidFill>
                  <a:srgbClr val="0070C0"/>
                </a:solidFill>
              </a:rPr>
              <a:t>Kritična masa ulaganja u područje utjecaja;</a:t>
            </a:r>
          </a:p>
          <a:p>
            <a:r>
              <a:rPr lang="hr-HR" dirty="0"/>
              <a:t>Izrada i provedba projekata koji doprinose </a:t>
            </a:r>
            <a:r>
              <a:rPr lang="hr-HR" dirty="0">
                <a:solidFill>
                  <a:srgbClr val="0070C0"/>
                </a:solidFill>
              </a:rPr>
              <a:t>zajedničkim ciljevima </a:t>
            </a:r>
            <a:r>
              <a:rPr lang="hr-HR" dirty="0"/>
              <a:t>koji se žele postići na nekom području</a:t>
            </a:r>
          </a:p>
          <a:p>
            <a:r>
              <a:rPr lang="hr-HR" dirty="0"/>
              <a:t>Pružanje usluga/projekata koje bolje odgovaraju potrebama ciljanog područja;</a:t>
            </a:r>
            <a:endParaRPr lang="en-US" dirty="0"/>
          </a:p>
          <a:p>
            <a:r>
              <a:rPr lang="hr-HR" dirty="0">
                <a:solidFill>
                  <a:srgbClr val="0070C0"/>
                </a:solidFill>
              </a:rPr>
              <a:t>Suradnja dionika u sektorima koji tradicionalno ne rade zajedno;</a:t>
            </a:r>
            <a:endParaRPr lang="en-US" dirty="0">
              <a:solidFill>
                <a:srgbClr val="0070C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C1E52-4EBA-42C4-869D-4BE8D097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00" y="112799"/>
            <a:ext cx="11208799" cy="107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63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7D5-2AD9-4967-A008-D53C36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1247627"/>
            <a:ext cx="10515600" cy="47965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Integracija ulaganja – barijere koje treba izbijeći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9A6A-28AD-4ABB-AAF8-AEE5A2273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46" y="1997476"/>
            <a:ext cx="11208799" cy="4678532"/>
          </a:xfrm>
        </p:spPr>
        <p:txBody>
          <a:bodyPr>
            <a:normAutofit/>
          </a:bodyPr>
          <a:lstStyle/>
          <a:p>
            <a:r>
              <a:rPr lang="hr-HR" dirty="0"/>
              <a:t>Sektorski pristup u izradi projekata 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Loša komunikacija i suradnja između dionika u planiranju i provedbi poziva i projekata financiranih kroz pozive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Loše planiranje vremena objave poziva i provođenja projekata (prvo infrastrukturalna ulaganja zatim „meki” projekti koji razvijaju sadržaj u infrastrukturi)</a:t>
            </a:r>
          </a:p>
          <a:p>
            <a:r>
              <a:rPr lang="hr-HR" dirty="0">
                <a:solidFill>
                  <a:srgbClr val="0070C0"/>
                </a:solidFill>
              </a:rPr>
              <a:t>Opće nerazumijevanje ciljeva integracije;</a:t>
            </a:r>
            <a:endParaRPr lang="en-US" dirty="0">
              <a:solidFill>
                <a:srgbClr val="0070C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C1E52-4EBA-42C4-869D-4BE8D097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00" y="112799"/>
            <a:ext cx="11208799" cy="107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09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7D5-2AD9-4967-A008-D53C36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12" y="1425181"/>
            <a:ext cx="10515600" cy="47965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Primjeri dobre prakse - Malmö, Švedska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9A6A-28AD-4ABB-AAF8-AEE5A2273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46" y="2112884"/>
            <a:ext cx="11208799" cy="4563123"/>
          </a:xfrm>
        </p:spPr>
        <p:txBody>
          <a:bodyPr>
            <a:normAutofit/>
          </a:bodyPr>
          <a:lstStyle/>
          <a:p>
            <a:r>
              <a:rPr lang="hr-HR" dirty="0"/>
              <a:t>Integrirana strategija za stvaranje društvene, gospodarske i ekološke održivosti u jugoistočnom dijelu grada Malmö, Švedska</a:t>
            </a:r>
          </a:p>
          <a:p>
            <a:r>
              <a:rPr lang="hr-HR" dirty="0"/>
              <a:t>Problemi: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/>
              <a:t>80 000 ljudi koji žive na jugoistočnom području grada Malmö,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/>
              <a:t>Visoka stopu nezaposlenosti lokalnog stanovništva bez obzira na razvijenu ekonomiju,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/>
              <a:t>Većina žive od socijalnih davanja,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/>
              <a:t>Niska razina mobilnosti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/>
              <a:t>Uglavnom migranti koji se nisu integrirali u švedsko društvo (jezik, kultura)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/>
              <a:t>Loša društvena infrastruktura u dijelu grada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C1E52-4EBA-42C4-869D-4BE8D097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00" y="112799"/>
            <a:ext cx="11208799" cy="107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84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7D5-2AD9-4967-A008-D53C36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35" y="1407425"/>
            <a:ext cx="10515600" cy="47965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Primjeri dobre prakse - Malmö, Švedska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9A6A-28AD-4ABB-AAF8-AEE5A2273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47" y="2104008"/>
            <a:ext cx="8305802" cy="4572000"/>
          </a:xfrm>
        </p:spPr>
        <p:txBody>
          <a:bodyPr>
            <a:normAutofit/>
          </a:bodyPr>
          <a:lstStyle/>
          <a:p>
            <a:r>
              <a:rPr lang="hr-HR" dirty="0"/>
              <a:t>Aktivnosti/projekti koji su se provodili kroz mehanizam integriranog ulaganja su uključivali: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i="1" dirty="0"/>
              <a:t>Izrada tehničke dokumentacije za infrastrukturalna ulaganja (studije izvodljivosti za inovacijski i obrazovni centar;)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i="1" dirty="0"/>
              <a:t>Uređenje i otvaranje Centra za borbu protiv socijalne isključenosti i nezaposlenosti mladih ljudi;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i="1" dirty="0"/>
              <a:t>Eksperimentalni projekti za rješavanje problema dugotrajne nezaposlenosti;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i="1" dirty="0"/>
              <a:t>Projekte osposobljavanja za nezaposlene i socijalno isključene osobe;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i="1" dirty="0"/>
              <a:t>Provođenje sheme za osposobljavanje ljudi za pristup tržištu rada</a:t>
            </a:r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C1E52-4EBA-42C4-869D-4BE8D097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00" y="112799"/>
            <a:ext cx="11208799" cy="1070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2F286-E7F3-4720-8372-447335BD3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857" y="2525698"/>
            <a:ext cx="3000651" cy="22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2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7D5-2AD9-4967-A008-D53C36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1455937"/>
            <a:ext cx="10515600" cy="550416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Primjeri dobre prakse – Newcastle,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9A6A-28AD-4ABB-AAF8-AEE5A2273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48" y="2166150"/>
            <a:ext cx="6769963" cy="4509857"/>
          </a:xfrm>
        </p:spPr>
        <p:txBody>
          <a:bodyPr>
            <a:normAutofit/>
          </a:bodyPr>
          <a:lstStyle/>
          <a:p>
            <a:r>
              <a:rPr lang="hr-HR" dirty="0"/>
              <a:t>Problemi krajem 1980-ih: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i="1" dirty="0"/>
              <a:t> gašenje tradicionalne (rudarske, „teške”) industrije od 1970-ih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i="1" dirty="0"/>
              <a:t>Visoka nezaposlenost u pojedinim dijelovima kraja (više od 25%)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i="1" dirty="0"/>
              <a:t>Rast dugotrajne nezaposlenosti u tim krajevima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i="1" dirty="0"/>
              <a:t> Nedostatak vještina potrebnih na modernom tržištu rada kod lokalnog stanovništva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i="1" dirty="0"/>
              <a:t> Napušteni i devastirani industrijski objekti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i="1" dirty="0"/>
              <a:t>Visok stupanj zagađenosti na tim lojkacijama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i="1" dirty="0"/>
              <a:t>Nedostatak povjerenja investitora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hr-HR" i="1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C1E52-4EBA-42C4-869D-4BE8D097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00" y="112799"/>
            <a:ext cx="11208799" cy="1070011"/>
          </a:xfrm>
          <a:prstGeom prst="rect">
            <a:avLst/>
          </a:prstGeom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id="{58376503-8EFD-4C83-A3D4-EFA7CC8CA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7785" y="2166150"/>
            <a:ext cx="3113164" cy="107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37866C40-9088-4E82-8BAC-866D780E9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45"/>
          <a:stretch/>
        </p:blipFill>
        <p:spPr bwMode="auto">
          <a:xfrm>
            <a:off x="7709820" y="3550761"/>
            <a:ext cx="3405023" cy="296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432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7D5-2AD9-4967-A008-D53C36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1455937"/>
            <a:ext cx="10515600" cy="550416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Primjeri dobre prakse – Newcastle,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9A6A-28AD-4ABB-AAF8-AEE5A2273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48" y="2166150"/>
            <a:ext cx="10835935" cy="4509857"/>
          </a:xfrm>
        </p:spPr>
        <p:txBody>
          <a:bodyPr>
            <a:normAutofit/>
          </a:bodyPr>
          <a:lstStyle/>
          <a:p>
            <a:r>
              <a:rPr lang="hr-HR" dirty="0"/>
              <a:t>Stvoren 10-godišnji strateški plan urbane regeneracije područja</a:t>
            </a:r>
          </a:p>
          <a:p>
            <a:r>
              <a:rPr lang="hr-HR" dirty="0"/>
              <a:t>Stvoreno jako partnerstvo između nacionalne, lokalne vlasti kao i sa privatnim sektorom</a:t>
            </a:r>
          </a:p>
          <a:p>
            <a:r>
              <a:rPr lang="hr-HR" dirty="0"/>
              <a:t>Korištena sredstva EU (regionalni programi od 1989. godine) za rješavanje problema</a:t>
            </a:r>
          </a:p>
          <a:p>
            <a:r>
              <a:rPr lang="hr-HR" dirty="0"/>
              <a:t>Prvo ulaganje u brownfield lokacije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hr-HR" i="1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C1E52-4EBA-42C4-869D-4BE8D097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00" y="112799"/>
            <a:ext cx="11208799" cy="1070011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46FD9386-8610-46C0-8ACF-E091AA532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676" y="4070209"/>
            <a:ext cx="1660215" cy="112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11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7D5-2AD9-4967-A008-D53C36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1247627"/>
            <a:ext cx="10515600" cy="47965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O ITU mehanizmu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9A6A-28AD-4ABB-AAF8-AEE5A2273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90" y="1864311"/>
            <a:ext cx="11208799" cy="4678532"/>
          </a:xfrm>
        </p:spPr>
        <p:txBody>
          <a:bodyPr>
            <a:normAutofit lnSpcReduction="10000"/>
          </a:bodyPr>
          <a:lstStyle/>
          <a:p>
            <a:r>
              <a:rPr lang="hr-HR" dirty="0"/>
              <a:t>Instrument EU za provođenje strategije urbanog razvoja ili drugih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teritorijalnih</a:t>
            </a:r>
            <a:r>
              <a:rPr lang="hr-HR" dirty="0"/>
              <a:t> ulaganja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Zahtijeva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integrirani pristup </a:t>
            </a:r>
            <a:r>
              <a:rPr lang="hr-HR" dirty="0"/>
              <a:t>koji uključuje ulaganja iz ESF-a, EFRR i KF na rješavanje problema detektiranih na teritoriju na kojem se provodi.</a:t>
            </a:r>
          </a:p>
          <a:p>
            <a:endParaRPr lang="hr-HR" dirty="0"/>
          </a:p>
          <a:p>
            <a:r>
              <a:rPr lang="hr-HR" dirty="0"/>
              <a:t>Sustav se provodi u Republici Hrvatskoj s ciljem jačanja uloge gradova kao pokretača gospodarskog razvoja</a:t>
            </a:r>
          </a:p>
          <a:p>
            <a:endParaRPr lang="hr-HR" dirty="0"/>
          </a:p>
          <a:p>
            <a:pPr algn="just"/>
            <a:r>
              <a:rPr lang="hr-HR" dirty="0"/>
              <a:t>U sklopu ITU mehanizma alocirano je više od </a:t>
            </a:r>
            <a:r>
              <a:rPr lang="hr-HR" b="1" dirty="0"/>
              <a:t>345 milijuna eura iz europskih strukturnih i investicijskih fondova (ESIF)</a:t>
            </a:r>
          </a:p>
          <a:p>
            <a:endParaRPr lang="hr-HR" dirty="0"/>
          </a:p>
          <a:p>
            <a:pPr lvl="1">
              <a:buFont typeface="Courier New" panose="02070309020205020404" pitchFamily="49" charset="0"/>
              <a:buChar char="o"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C1E52-4EBA-42C4-869D-4BE8D097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00" y="112799"/>
            <a:ext cx="11208799" cy="107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2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7D5-2AD9-4967-A008-D53C36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1455937"/>
            <a:ext cx="10515600" cy="550416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Primjeri dobre prakse – Newcastle, 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C1E52-4EBA-42C4-869D-4BE8D097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00" y="112799"/>
            <a:ext cx="11208799" cy="1070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B68F68-AAFB-4337-B29F-61BD03094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34" y="2071848"/>
            <a:ext cx="5320719" cy="2798345"/>
          </a:xfrm>
          <a:prstGeom prst="rect">
            <a:avLst/>
          </a:prstGeom>
        </p:spPr>
      </p:pic>
      <p:pic>
        <p:nvPicPr>
          <p:cNvPr id="9" name="Picture 3" descr="BusinessParkAfter">
            <a:extLst>
              <a:ext uri="{FF2B5EF4-FFF2-40B4-BE49-F238E27FC236}">
                <a16:creationId xmlns:a16="http://schemas.microsoft.com/office/drawing/2014/main" id="{1BB249F3-4273-4C76-B954-24B9C08F97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791" y="3753348"/>
            <a:ext cx="6211427" cy="2904905"/>
          </a:xfrm>
        </p:spPr>
      </p:pic>
    </p:spTree>
    <p:extLst>
      <p:ext uri="{BB962C8B-B14F-4D97-AF65-F5344CB8AC3E}">
        <p14:creationId xmlns:p14="http://schemas.microsoft.com/office/powerpoint/2010/main" val="975681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7D5-2AD9-4967-A008-D53C36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1455937"/>
            <a:ext cx="10515600" cy="550416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Primjeri dobre prakse – Newcastle,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9A6A-28AD-4ABB-AAF8-AEE5A2273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48" y="2166150"/>
            <a:ext cx="10835935" cy="4509857"/>
          </a:xfrm>
        </p:spPr>
        <p:txBody>
          <a:bodyPr>
            <a:normAutofit/>
          </a:bodyPr>
          <a:lstStyle/>
          <a:p>
            <a:r>
              <a:rPr lang="hr-HR" dirty="0"/>
              <a:t>Stvoreni projekti osposobljvanja lokalnog stanovništva za potrebne poslove (u građevini, za djelatnosti koje su se otvarale na ovim lokacijama) </a:t>
            </a:r>
          </a:p>
          <a:p>
            <a:r>
              <a:rPr lang="hr-HR" dirty="0"/>
              <a:t>Razvoj programa za potpore kreativnim industrijama na tom području </a:t>
            </a:r>
          </a:p>
          <a:p>
            <a:r>
              <a:rPr lang="hr-HR" dirty="0"/>
              <a:t>Razvoj turističkih lokacija i atrakcija na tom području </a:t>
            </a:r>
          </a:p>
          <a:p>
            <a:pPr marL="0" indent="0">
              <a:buNone/>
            </a:pPr>
            <a:endParaRPr lang="hr-HR" dirty="0"/>
          </a:p>
          <a:p>
            <a:pPr lvl="1">
              <a:buFont typeface="Wingdings" panose="05000000000000000000" pitchFamily="2" charset="2"/>
              <a:buChar char="ü"/>
            </a:pPr>
            <a:endParaRPr lang="hr-HR" i="1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C1E52-4EBA-42C4-869D-4BE8D097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00" y="112799"/>
            <a:ext cx="11208799" cy="1070011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4329C649-7124-4A8E-81C4-EDE810813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8896" y="4421078"/>
            <a:ext cx="3292861" cy="218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444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7D5-2AD9-4967-A008-D53C36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1247627"/>
            <a:ext cx="10515600" cy="47965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ITU za Urbano područje Pula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9A6A-28AD-4ABB-AAF8-AEE5A2273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47" y="1997476"/>
            <a:ext cx="7089560" cy="4678532"/>
          </a:xfrm>
        </p:spPr>
        <p:txBody>
          <a:bodyPr>
            <a:normAutofit/>
          </a:bodyPr>
          <a:lstStyle/>
          <a:p>
            <a:r>
              <a:rPr lang="hr-HR" dirty="0"/>
              <a:t>Bazira se na provedbi </a:t>
            </a:r>
            <a:r>
              <a:rPr lang="pl-PL" i="1" dirty="0"/>
              <a:t>STRATEGIJE RAZVOJA URBANOG PODRUČJA PULA </a:t>
            </a:r>
          </a:p>
          <a:p>
            <a:r>
              <a:rPr lang="pl-PL" dirty="0"/>
              <a:t>Tri strateška cilja za ostvariti: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Cilj 1: RAZVIJATI ZELENO I PAMETNO URBANO PODRUČJE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Cilj 2: </a:t>
            </a:r>
            <a:r>
              <a:rPr lang="nn-NO" dirty="0"/>
              <a:t>KORISTITI</a:t>
            </a:r>
            <a:r>
              <a:rPr lang="hr-HR" dirty="0"/>
              <a:t> </a:t>
            </a:r>
            <a:r>
              <a:rPr lang="nn-NO" dirty="0"/>
              <a:t>KULTURNU</a:t>
            </a:r>
            <a:r>
              <a:rPr lang="hr-HR" dirty="0"/>
              <a:t> </a:t>
            </a:r>
            <a:r>
              <a:rPr lang="nn-NO" dirty="0"/>
              <a:t>BAŠTINU ZA</a:t>
            </a:r>
            <a:r>
              <a:rPr lang="hr-HR" dirty="0"/>
              <a:t> </a:t>
            </a:r>
            <a:r>
              <a:rPr lang="nn-NO" dirty="0"/>
              <a:t>OSNAŽIVANJE</a:t>
            </a:r>
            <a:r>
              <a:rPr lang="hr-HR" dirty="0"/>
              <a:t> </a:t>
            </a:r>
            <a:r>
              <a:rPr lang="nn-NO" dirty="0"/>
              <a:t>RAZVOJA</a:t>
            </a:r>
            <a:r>
              <a:rPr lang="hr-HR" dirty="0"/>
              <a:t> </a:t>
            </a:r>
            <a:r>
              <a:rPr lang="nn-NO" dirty="0"/>
              <a:t>URBANOG</a:t>
            </a:r>
            <a:r>
              <a:rPr lang="hr-HR" dirty="0"/>
              <a:t> P.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Cilj 3: OSNAŽIVATI UKLJUČIVOST URBANOG PODRUČJA</a:t>
            </a:r>
          </a:p>
          <a:p>
            <a:endParaRPr lang="hr-HR" i="1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C1E52-4EBA-42C4-869D-4BE8D097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94" y="36600"/>
            <a:ext cx="11148251" cy="10642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608786-D1B6-4B9E-95CF-7CE309019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57" y="1633129"/>
            <a:ext cx="4880320" cy="41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51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7D5-2AD9-4967-A008-D53C36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1247627"/>
            <a:ext cx="10515600" cy="47965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ESF projekti za ITU mehanizam UPP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9A6A-28AD-4ABB-AAF8-AEE5A2273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46" y="1997476"/>
            <a:ext cx="11148251" cy="4678532"/>
          </a:xfrm>
        </p:spPr>
        <p:txBody>
          <a:bodyPr>
            <a:normAutofit/>
          </a:bodyPr>
          <a:lstStyle/>
          <a:p>
            <a:r>
              <a:rPr lang="hr-HR" dirty="0"/>
              <a:t>Napravljena informativni poziva od strane ITU PT UPP za prijavu projektnih ideja za financiranje iz ITU mehanizma:</a:t>
            </a:r>
          </a:p>
          <a:p>
            <a:r>
              <a:rPr lang="hr-HR" dirty="0"/>
              <a:t>Posljednjih popis čine  prijavljena projekta u svih 5 SC OP ULJP: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/>
              <a:t> SPECIFIČNI CILJ 8ii1 – 3 projekata/operacija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/>
              <a:t>SPECIFIČNI CILJ 9i1 – 6 projekta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/>
              <a:t>SPECIFIČNI CILJ 9iv2 – 6 projekata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/>
              <a:t>SPECIFIČNI CILJ 10iii3 – 8 projekta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/>
              <a:t>SPECIFIČNI CILJ 10iv1 - 2 projekta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pl-PL" dirty="0"/>
          </a:p>
          <a:p>
            <a:pPr marL="457200" lvl="1" indent="0">
              <a:buNone/>
            </a:pPr>
            <a:endParaRPr lang="pl-PL" dirty="0"/>
          </a:p>
          <a:p>
            <a:endParaRPr lang="hr-HR" i="1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C1E52-4EBA-42C4-869D-4BE8D097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94" y="36600"/>
            <a:ext cx="11148251" cy="106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64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7D5-2AD9-4967-A008-D53C36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1247627"/>
            <a:ext cx="10515600" cy="47965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1.Nedostaje integracija sa EFRR/KF projektima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9A6A-28AD-4ABB-AAF8-AEE5A2273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45" y="1740025"/>
            <a:ext cx="11148251" cy="1597979"/>
          </a:xfrm>
        </p:spPr>
        <p:txBody>
          <a:bodyPr>
            <a:normAutofit/>
          </a:bodyPr>
          <a:lstStyle/>
          <a:p>
            <a:r>
              <a:rPr lang="hr-HR" dirty="0"/>
              <a:t>Postojeći prijavljeni projekti ne uključuju (ili nije vidljivo) integraciju sa planiranim ulaganjima u okviru EFRR/KF u UPP </a:t>
            </a:r>
          </a:p>
          <a:p>
            <a:pPr marL="0" indent="0">
              <a:buNone/>
            </a:pPr>
            <a:endParaRPr lang="pl-PL" dirty="0"/>
          </a:p>
          <a:p>
            <a:pPr lvl="1">
              <a:buFont typeface="Courier New" panose="02070309020205020404" pitchFamily="49" charset="0"/>
              <a:buChar char="o"/>
            </a:pPr>
            <a:endParaRPr lang="pl-PL" dirty="0"/>
          </a:p>
          <a:p>
            <a:endParaRPr lang="hr-HR" i="1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C1E52-4EBA-42C4-869D-4BE8D097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94" y="36600"/>
            <a:ext cx="11148251" cy="1064231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5259B3E-312A-4449-B672-E7062D77C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774489"/>
              </p:ext>
            </p:extLst>
          </p:nvPr>
        </p:nvGraphicFramePr>
        <p:xfrm>
          <a:off x="463004" y="2627790"/>
          <a:ext cx="11450830" cy="396831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654854">
                  <a:extLst>
                    <a:ext uri="{9D8B030D-6E8A-4147-A177-3AD203B41FA5}">
                      <a16:colId xmlns:a16="http://schemas.microsoft.com/office/drawing/2014/main" val="2710488224"/>
                    </a:ext>
                  </a:extLst>
                </a:gridCol>
                <a:gridCol w="4127625">
                  <a:extLst>
                    <a:ext uri="{9D8B030D-6E8A-4147-A177-3AD203B41FA5}">
                      <a16:colId xmlns:a16="http://schemas.microsoft.com/office/drawing/2014/main" val="492419628"/>
                    </a:ext>
                  </a:extLst>
                </a:gridCol>
                <a:gridCol w="3937412">
                  <a:extLst>
                    <a:ext uri="{9D8B030D-6E8A-4147-A177-3AD203B41FA5}">
                      <a16:colId xmlns:a16="http://schemas.microsoft.com/office/drawing/2014/main" val="1446551607"/>
                    </a:ext>
                  </a:extLst>
                </a:gridCol>
                <a:gridCol w="1730939">
                  <a:extLst>
                    <a:ext uri="{9D8B030D-6E8A-4147-A177-3AD203B41FA5}">
                      <a16:colId xmlns:a16="http://schemas.microsoft.com/office/drawing/2014/main" val="4255129105"/>
                    </a:ext>
                  </a:extLst>
                </a:gridCol>
              </a:tblGrid>
              <a:tr h="79366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PULA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SC 7ii2 - Povećanje broja </a:t>
                      </a:r>
                      <a:br>
                        <a:rPr lang="hr-HR" sz="1400" u="none" strike="noStrike">
                          <a:effectLst/>
                        </a:rPr>
                      </a:br>
                      <a:r>
                        <a:rPr lang="hr-HR" sz="1400" u="none" strike="noStrike">
                          <a:effectLst/>
                        </a:rPr>
                        <a:t>putnika u javnom prijevozu 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Nabava SPP autobusa i izgradnja SPP punionice 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SP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33485884"/>
                  </a:ext>
                </a:extLst>
              </a:tr>
              <a:tr h="79366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PULA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SC 6c1 - Povećanje zapošljavanja i turističkih izdataka kroz unaprjeđenje kulturne baštine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Revitalizacija kulturne baštine u urbanom području Pula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GS - ograničeni poziv privremeni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70162295"/>
                  </a:ext>
                </a:extLst>
              </a:tr>
              <a:tr h="79366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PULA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SC 3a2 - Omogućavanje povoljnog okruženja za razvoj poduzetništva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Investicije u razvoj poslovne infrastrukture i poduzetničkih inkubatora na urbanom području Pula 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GS - otvoreni poziv privremeni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96057669"/>
                  </a:ext>
                </a:extLst>
              </a:tr>
              <a:tr h="79366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PULA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SC 6e2 - Obnova brownfield lokacija 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Obnova brownfield područja u urbanom području Pula 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GS - ograničeni poziv trajni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01293682"/>
                  </a:ext>
                </a:extLst>
              </a:tr>
              <a:tr h="79366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PULA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SC 3a2 - Omogućavanje povoljnog okruženja za razvoj poduzetništva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Program za inovativno poduzetništvo u Puli 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GS - otvoreni poziv trajni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56064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809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7D5-2AD9-4967-A008-D53C36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1247627"/>
            <a:ext cx="10515600" cy="47965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2. (Ne)prihvatljivost pojedinih prijavljenih projekata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9A6A-28AD-4ABB-AAF8-AEE5A2273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46" y="1997476"/>
            <a:ext cx="11148251" cy="3861786"/>
          </a:xfrm>
        </p:spPr>
        <p:txBody>
          <a:bodyPr>
            <a:normAutofit/>
          </a:bodyPr>
          <a:lstStyle/>
          <a:p>
            <a:r>
              <a:rPr lang="hr-HR" dirty="0"/>
              <a:t>Potrebno je uskladiti u potpunosti projekte sa uvjetima prihvatljivosti u okviru OP ULJP-a što uključuje: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dirty="0"/>
              <a:t>Privatljivost aktivnosti koja se planira provesti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dirty="0"/>
              <a:t>Prihvatljivost ciljanih skupina (koje primaju potporu)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dirty="0"/>
              <a:t>Prihvatljivost korisnika projekta (prijavitelja) </a:t>
            </a:r>
          </a:p>
          <a:p>
            <a:endParaRPr lang="hr-HR" dirty="0"/>
          </a:p>
          <a:p>
            <a:r>
              <a:rPr lang="hr-HR" dirty="0"/>
              <a:t>Pojedini prijavljeni projekti nisu prihvatljivi odnosno uvjetno su prihvatljivi na temelju onoga što je napisano.</a:t>
            </a:r>
          </a:p>
          <a:p>
            <a:pPr marL="0" indent="0">
              <a:buNone/>
            </a:pPr>
            <a:endParaRPr lang="pl-PL" dirty="0"/>
          </a:p>
          <a:p>
            <a:pPr lvl="1">
              <a:buFont typeface="Courier New" panose="02070309020205020404" pitchFamily="49" charset="0"/>
              <a:buChar char="o"/>
            </a:pPr>
            <a:endParaRPr lang="pl-PL" dirty="0"/>
          </a:p>
          <a:p>
            <a:endParaRPr lang="hr-HR" i="1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C1E52-4EBA-42C4-869D-4BE8D097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94" y="36600"/>
            <a:ext cx="11148251" cy="106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89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7D5-2AD9-4967-A008-D53C36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1247626"/>
            <a:ext cx="11032840" cy="749849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3. Ponavljanje istih tipova projekata/aktivnosti za istu ciljanu skupinu od strane različitih prijavitelja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9A6A-28AD-4ABB-AAF8-AEE5A2273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46" y="2530135"/>
            <a:ext cx="11148251" cy="3941685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Primjetno je kako u gotovo svakom SC se ponavljaju projekti/aktivnosti od različitih prijavitelja. </a:t>
            </a:r>
          </a:p>
          <a:p>
            <a:pPr algn="just"/>
            <a:r>
              <a:rPr lang="hr-HR" dirty="0"/>
              <a:t>Pitanje isplativosti i/ili provedivosti takvog parcijalnog i nestrateškog pristupa rješavanju problema pojedinih ciljanih skupina. </a:t>
            </a:r>
          </a:p>
          <a:p>
            <a:pPr algn="just"/>
            <a:r>
              <a:rPr lang="hr-HR" dirty="0"/>
              <a:t>Predlaže se objedinjavanje, kreiranje zajedničkih partnerskih projekata ovih prijavitelja ili jasnije definiranje podskupina u okviru navedenih skupina i/ili točno geografsko pozicioniranje kako se ne bi duplicirale aktivnosti na istom području</a:t>
            </a:r>
            <a:endParaRPr lang="pl-PL" dirty="0"/>
          </a:p>
          <a:p>
            <a:pPr lvl="1">
              <a:buFont typeface="Courier New" panose="02070309020205020404" pitchFamily="49" charset="0"/>
              <a:buChar char="o"/>
            </a:pPr>
            <a:endParaRPr lang="pl-PL" dirty="0"/>
          </a:p>
          <a:p>
            <a:endParaRPr lang="hr-HR" i="1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C1E52-4EBA-42C4-869D-4BE8D097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94" y="36600"/>
            <a:ext cx="11148251" cy="106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56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7D5-2AD9-4967-A008-D53C36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1247626"/>
            <a:ext cx="11032840" cy="749849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4. Nedostatak dodane vrijednosti prijavljenih projekta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9A6A-28AD-4ABB-AAF8-AEE5A2273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46" y="2144271"/>
            <a:ext cx="11148251" cy="4327550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Izbjegavati dupliranje aktivnosti koje se već provode (npr. mjere aktivne politike tržišta rada kroz HZZ ili davanje potpore poduzetnicima početnicima kroz PPI-eve na području) kroz isticanje dodanih vrijednosti projekata (inovativni pristup rješavanju problema, kombinacija mjera koja ne postoji na području, integracija sa EFRR/KF ulaganjem) u odnosu na radovne aktivnosti </a:t>
            </a:r>
            <a:endParaRPr lang="pl-PL" dirty="0"/>
          </a:p>
          <a:p>
            <a:endParaRPr lang="hr-HR" i="1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C1E52-4EBA-42C4-869D-4BE8D097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94" y="36600"/>
            <a:ext cx="11148251" cy="106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0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7D5-2AD9-4967-A008-D53C36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1247626"/>
            <a:ext cx="11032840" cy="749849"/>
          </a:xfrm>
        </p:spPr>
        <p:txBody>
          <a:bodyPr>
            <a:normAutofit/>
          </a:bodyPr>
          <a:lstStyle/>
          <a:p>
            <a:r>
              <a:rPr lang="hr-HR" b="1" dirty="0"/>
              <a:t>Potencijalni projekti – prijedlozi i rasprava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9A6A-28AD-4ABB-AAF8-AEE5A2273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46" y="2144271"/>
            <a:ext cx="11148251" cy="4327550"/>
          </a:xfrm>
        </p:spPr>
        <p:txBody>
          <a:bodyPr>
            <a:normAutofit/>
          </a:bodyPr>
          <a:lstStyle/>
          <a:p>
            <a:r>
              <a:rPr lang="hr-HR" i="1" dirty="0"/>
              <a:t>Inicijative s većim utjecajem – više partnera, više korisnika;</a:t>
            </a:r>
          </a:p>
          <a:p>
            <a:r>
              <a:rPr lang="hr-HR" i="1" dirty="0"/>
              <a:t>Ključni integracijski projekti – 1-2 projekta po investiciji u fizičku infrastrukturu;</a:t>
            </a:r>
          </a:p>
          <a:p>
            <a:r>
              <a:rPr lang="hr-HR" i="1" dirty="0"/>
              <a:t>Lokalna partnerstva – projekti kao rezultat konsenzusa ključnih dionika;</a:t>
            </a:r>
          </a:p>
          <a:p>
            <a:r>
              <a:rPr lang="hr-HR" i="1" dirty="0"/>
              <a:t>Dugovoročni projekti edukacije;</a:t>
            </a:r>
          </a:p>
          <a:p>
            <a:r>
              <a:rPr lang="hr-HR" i="1" dirty="0"/>
              <a:t>Pilotiranje socijalnih inovacija koje prate velike investicije.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C1E52-4EBA-42C4-869D-4BE8D097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94" y="36600"/>
            <a:ext cx="11148251" cy="106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83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7D5-2AD9-4967-A008-D53C36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1247627"/>
            <a:ext cx="10515600" cy="47965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O integriranom urbanom razvoju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9A6A-28AD-4ABB-AAF8-AEE5A2273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90" y="1864311"/>
            <a:ext cx="11208799" cy="4678532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Identificiranje ključnih razvojnih/planskih domena;</a:t>
            </a:r>
          </a:p>
          <a:p>
            <a:endParaRPr lang="hr-HR" dirty="0"/>
          </a:p>
          <a:p>
            <a:r>
              <a:rPr lang="hr-HR" dirty="0"/>
              <a:t>Kreiranje strateškog okvira integrirajući prioritete ulaganja u infrastrukturu i ljudske resurse/javne usluge;</a:t>
            </a:r>
          </a:p>
          <a:p>
            <a:endParaRPr lang="hr-HR" dirty="0"/>
          </a:p>
          <a:p>
            <a:r>
              <a:rPr lang="hr-HR" dirty="0"/>
              <a:t>Integracija prostornih i sektorskih razvojnih prioriteta;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Kreiranje inovativnih instrumenata provedbe – integrirani projekti; grant scheme i sl.</a:t>
            </a:r>
          </a:p>
          <a:p>
            <a:endParaRPr lang="hr-HR" dirty="0"/>
          </a:p>
          <a:p>
            <a:r>
              <a:rPr lang="hr-HR" dirty="0"/>
              <a:t>Fokus na rezultate</a:t>
            </a:r>
          </a:p>
          <a:p>
            <a:endParaRPr lang="hr-HR" dirty="0"/>
          </a:p>
          <a:p>
            <a:endParaRPr lang="hr-HR" dirty="0"/>
          </a:p>
          <a:p>
            <a:pPr lvl="1">
              <a:buFont typeface="Courier New" panose="02070309020205020404" pitchFamily="49" charset="0"/>
              <a:buChar char="o"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C1E52-4EBA-42C4-869D-4BE8D097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00" y="112799"/>
            <a:ext cx="11208799" cy="107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0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7D5-2AD9-4967-A008-D53C36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1247627"/>
            <a:ext cx="10515600" cy="47965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EFRR/KF u okviru ITU mehanizma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9A6A-28AD-4ABB-AAF8-AEE5A2273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46" y="1997476"/>
            <a:ext cx="11208799" cy="4678532"/>
          </a:xfrm>
        </p:spPr>
        <p:txBody>
          <a:bodyPr>
            <a:normAutofit/>
          </a:bodyPr>
          <a:lstStyle/>
          <a:p>
            <a:r>
              <a:rPr lang="hr-HR" dirty="0"/>
              <a:t>Europski fond za regionalni razvoj (EFRR, 253 milijuna eura)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i="1" dirty="0"/>
              <a:t>3a2 - Omogućavanje povoljnog okruženja za razvoj poduzetništva;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i="1" dirty="0"/>
              <a:t>4c3 - Povećanje učinkovitosti sustava toplinarstva;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i="1" dirty="0"/>
              <a:t>6c1 - Povećanje zapošljavanja i turističkih izdataka kroz unaprjeđenje kulturne baštine;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i="1" dirty="0"/>
              <a:t>6e2 - Obnova brownfield lokacija (bivših vojnih i/ili industrijskih područja) unutar ITU;</a:t>
            </a:r>
          </a:p>
          <a:p>
            <a:pPr marL="457200" lvl="1" indent="0">
              <a:buNone/>
            </a:pPr>
            <a:endParaRPr lang="hr-HR" i="1" dirty="0"/>
          </a:p>
          <a:p>
            <a:r>
              <a:rPr lang="hr-HR" dirty="0"/>
              <a:t>Kohezijski fond (KF, 50 milijuna eura)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i="1" dirty="0"/>
              <a:t>7ii2 - Povećanje broja putnika u javnom prijevozu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C1E52-4EBA-42C4-869D-4BE8D097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00" y="112799"/>
            <a:ext cx="11208799" cy="107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76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7D5-2AD9-4967-A008-D53C36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1247627"/>
            <a:ext cx="10515600" cy="47965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ESF u okviru ITU mehanizma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9A6A-28AD-4ABB-AAF8-AEE5A2273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46" y="1997476"/>
            <a:ext cx="11208799" cy="4678532"/>
          </a:xfrm>
        </p:spPr>
        <p:txBody>
          <a:bodyPr>
            <a:normAutofit/>
          </a:bodyPr>
          <a:lstStyle/>
          <a:p>
            <a:r>
              <a:rPr lang="hr-HR" dirty="0"/>
              <a:t>Alocirana sredstva od </a:t>
            </a:r>
            <a:r>
              <a:rPr lang="hr-HR" b="1" dirty="0"/>
              <a:t>42 milijuna eura </a:t>
            </a:r>
            <a:r>
              <a:rPr lang="hr-HR" dirty="0"/>
              <a:t>za ITU mehanizam iz ESF namjenjena su za ostvarivanje specifičnih ciljeva OPULJP-a.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i="1" dirty="0"/>
              <a:t>8ii1: Povećati zaposlenost i brzu integraciju mladih osoba koje nisu zaposlene, u obrazovanju ili osposobljavanju na tržište rada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i="1" dirty="0"/>
              <a:t>9i1: Borba protiv siromaštva i socijalne isključenosti promicanjem tržišta rada i socijalnog uključivanja ranjivih skupina, te borba protiv svih oblika diskriminacije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i="1" dirty="0"/>
              <a:t>9iv2: Poboljšanje pristupa visokokvalitetnim uslugama socijalne skrbi, uključujući i podršku za prijelaz s institucionalne na skrb u zajednici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i="1" dirty="0"/>
              <a:t>10iii3: Poboljšanje kvalitete i relevantnosti sustava obrazovanja odraslih te unapređenje vještina i kompetencija odraslih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i="1" dirty="0"/>
              <a:t>10iv1: Modernizacija i podizanje kvalitete srednjeg strukovnog obrazovanja s ciljem povećanja zapošljivosti učenika, kao i mogućnosti za daljnje obrazovanje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C1E52-4EBA-42C4-869D-4BE8D097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00" y="112799"/>
            <a:ext cx="11208799" cy="107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5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7D5-2AD9-4967-A008-D53C36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1247627"/>
            <a:ext cx="10515600" cy="47965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ESF u okviru ITU mehanizma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C1E52-4EBA-42C4-869D-4BE8D097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00" y="112799"/>
            <a:ext cx="11208799" cy="107001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079A8DB-5B9D-4B5E-9940-DC7E7D2B66A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1600" y="1792102"/>
          <a:ext cx="11084882" cy="4571999"/>
        </p:xfrm>
        <a:graphic>
          <a:graphicData uri="http://schemas.openxmlformats.org/drawingml/2006/table">
            <a:tbl>
              <a:tblPr firstRow="1" firstCol="1" bandRow="1"/>
              <a:tblGrid>
                <a:gridCol w="2104656">
                  <a:extLst>
                    <a:ext uri="{9D8B030D-6E8A-4147-A177-3AD203B41FA5}">
                      <a16:colId xmlns:a16="http://schemas.microsoft.com/office/drawing/2014/main" val="206346861"/>
                    </a:ext>
                  </a:extLst>
                </a:gridCol>
                <a:gridCol w="4976114">
                  <a:extLst>
                    <a:ext uri="{9D8B030D-6E8A-4147-A177-3AD203B41FA5}">
                      <a16:colId xmlns:a16="http://schemas.microsoft.com/office/drawing/2014/main" val="2008888200"/>
                    </a:ext>
                  </a:extLst>
                </a:gridCol>
                <a:gridCol w="2486707">
                  <a:extLst>
                    <a:ext uri="{9D8B030D-6E8A-4147-A177-3AD203B41FA5}">
                      <a16:colId xmlns:a16="http://schemas.microsoft.com/office/drawing/2014/main" val="1355765198"/>
                    </a:ext>
                  </a:extLst>
                </a:gridCol>
                <a:gridCol w="1517405">
                  <a:extLst>
                    <a:ext uri="{9D8B030D-6E8A-4147-A177-3AD203B41FA5}">
                      <a16:colId xmlns:a16="http://schemas.microsoft.com/office/drawing/2014/main" val="563716423"/>
                    </a:ext>
                  </a:extLst>
                </a:gridCol>
              </a:tblGrid>
              <a:tr h="4014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Specifični cilj (SC)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Aktivnosti 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Ciljane skupine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Korisnici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46808"/>
                  </a:ext>
                </a:extLst>
              </a:tr>
              <a:tr h="4170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8ii1: Povećati zaposlenost i brzu integraciju mladih osoba koje nisu zaposlene, u obrazovanju ili osposobljavanju na tržište rada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omogućavanje osposobljavanja i usavršavanja vještina u skladu s potrebama tržišta rada za jačanje konkurentnosti NEET-ova s neodgovarajućim ili niskim stupnjem obrazovanja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aktivnosti koje poboljšavaju prvo zaposlenje za stjecanje radnog iskustva, odnosno mjere za strukovno osposobljavanje bez zasnivanja radnog odnosa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usmjeravanje i podrška samozapošljavanju i poduzetništvu NEET-ova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pružanje izravnih potpora i naknada za zapošljavanje, odnosno financijske potpore poslodavcima za poticanje zapošljavanja NEET-ova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provedba programa izravnog stvaranja novih radnih mjesta u području socijalne skrbi, odgoja i obrazovanja, upravljanja projektima, s naglaskom na pomoć i podršku u zajednici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aktivnosti usmjerene sudjelovanju NEET-ova u (deficitarnim) obrtničkim zanimanjima i stjecanje odgovarajućih praktičnih vještina stipendiranjem i subvencijama za naukovanja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dugotrajno nezaposleni NEET-ovi, a od 2019. godine svi nezaposleni i neaktivni NEET-ovi u dobi od 15-29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tijela nadležna za provedbu mjera i aktivnosti Plana implementacije Garancije za mlade (HZZ), jedinice lokalne i regionalne samouprave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214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84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7D5-2AD9-4967-A008-D53C36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1247627"/>
            <a:ext cx="10515600" cy="47965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ESF u okviru ITU mehanizma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C1E52-4EBA-42C4-869D-4BE8D097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00" y="112799"/>
            <a:ext cx="11208799" cy="107001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9E1818-CB03-4434-BF53-564D5BCBEE7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9497" y="1960777"/>
          <a:ext cx="10813003" cy="4497444"/>
        </p:xfrm>
        <a:graphic>
          <a:graphicData uri="http://schemas.openxmlformats.org/drawingml/2006/table">
            <a:tbl>
              <a:tblPr firstRow="1" firstCol="1" bandRow="1"/>
              <a:tblGrid>
                <a:gridCol w="2053035">
                  <a:extLst>
                    <a:ext uri="{9D8B030D-6E8A-4147-A177-3AD203B41FA5}">
                      <a16:colId xmlns:a16="http://schemas.microsoft.com/office/drawing/2014/main" val="4181988904"/>
                    </a:ext>
                  </a:extLst>
                </a:gridCol>
                <a:gridCol w="4854065">
                  <a:extLst>
                    <a:ext uri="{9D8B030D-6E8A-4147-A177-3AD203B41FA5}">
                      <a16:colId xmlns:a16="http://schemas.microsoft.com/office/drawing/2014/main" val="1317850685"/>
                    </a:ext>
                  </a:extLst>
                </a:gridCol>
                <a:gridCol w="2425716">
                  <a:extLst>
                    <a:ext uri="{9D8B030D-6E8A-4147-A177-3AD203B41FA5}">
                      <a16:colId xmlns:a16="http://schemas.microsoft.com/office/drawing/2014/main" val="185750373"/>
                    </a:ext>
                  </a:extLst>
                </a:gridCol>
                <a:gridCol w="1480187">
                  <a:extLst>
                    <a:ext uri="{9D8B030D-6E8A-4147-A177-3AD203B41FA5}">
                      <a16:colId xmlns:a16="http://schemas.microsoft.com/office/drawing/2014/main" val="3846189710"/>
                    </a:ext>
                  </a:extLst>
                </a:gridCol>
              </a:tblGrid>
              <a:tr h="366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Specifični cilj (SC)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Aktivnosti 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Ciljane skupine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Korisnici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491740"/>
                  </a:ext>
                </a:extLst>
              </a:tr>
              <a:tr h="4130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9i1: Borba protiv siromaštva i socijalne isključenosti promicanjem tržišta rada i socijalnog uključivanja ranjivih skupina, te borba protiv svih oblika diskriminacije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 socijalne usluge i širenje postojećih za aktivno uključivanje i poboljšanje zapošljivosti za nezaposlene radno sposobne korisnike socijalnih prava te 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ranjivih skupina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aktivnosti vezane uz inkluzivno volontiranje i usvajanje novih vještina kroz volonterske programe i projekte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poboljšanje dostupnosti usluga za osobe s invaliditetom, posebno fizičke dostupnosti i dostupnosti informacija (prilagodbu i uklanjanje fizičkih prepreka te pružanje usluga i informacija prema tipu invaliditeta)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mjere za poticanje socijalne inovacije kako bi se usmjeravale strukturne reforme socijalne politike i programi aktivnog uključivanja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jačanje mreža i inicijativa koje promoviraju pristup interkulturalnim aktivnostima i socijalnu integraciju ranjivih skupina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nezaposleni korisnici socijalne skrbi,  dugotrajno nezaposleni, osobe s invaliditetom, Romi, beskućnici, hrvatski branitelji, starije osobe, mladi, migranti na lokalnoj razini stručnjaci zaposleni u sustavu socijalne skrbi, stručnjaci koji rade s mladima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jedinice lokalne i regionalne samouprave, nevladine organizacije, neprofitne organizacije, zadruge, lokalne i regionalne razvojne agencije, međunarodne organizacije u području socijalne politike.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298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26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7D5-2AD9-4967-A008-D53C36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1247627"/>
            <a:ext cx="10515600" cy="47965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ESF u okviru ITU mehanizma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C1E52-4EBA-42C4-869D-4BE8D097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00" y="112799"/>
            <a:ext cx="11208799" cy="107001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62CCB6-E3AB-4E4F-9AF6-7AA70C8CA9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8172" y="1792102"/>
          <a:ext cx="11208799" cy="4953099"/>
        </p:xfrm>
        <a:graphic>
          <a:graphicData uri="http://schemas.openxmlformats.org/drawingml/2006/table">
            <a:tbl>
              <a:tblPr firstRow="1" firstCol="1" bandRow="1"/>
              <a:tblGrid>
                <a:gridCol w="2128184">
                  <a:extLst>
                    <a:ext uri="{9D8B030D-6E8A-4147-A177-3AD203B41FA5}">
                      <a16:colId xmlns:a16="http://schemas.microsoft.com/office/drawing/2014/main" val="4104453048"/>
                    </a:ext>
                  </a:extLst>
                </a:gridCol>
                <a:gridCol w="4752009">
                  <a:extLst>
                    <a:ext uri="{9D8B030D-6E8A-4147-A177-3AD203B41FA5}">
                      <a16:colId xmlns:a16="http://schemas.microsoft.com/office/drawing/2014/main" val="1197049099"/>
                    </a:ext>
                  </a:extLst>
                </a:gridCol>
                <a:gridCol w="2441359">
                  <a:extLst>
                    <a:ext uri="{9D8B030D-6E8A-4147-A177-3AD203B41FA5}">
                      <a16:colId xmlns:a16="http://schemas.microsoft.com/office/drawing/2014/main" val="890983829"/>
                    </a:ext>
                  </a:extLst>
                </a:gridCol>
                <a:gridCol w="1887247">
                  <a:extLst>
                    <a:ext uri="{9D8B030D-6E8A-4147-A177-3AD203B41FA5}">
                      <a16:colId xmlns:a16="http://schemas.microsoft.com/office/drawing/2014/main" val="1729265181"/>
                    </a:ext>
                  </a:extLst>
                </a:gridCol>
              </a:tblGrid>
              <a:tr h="330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Specifični cilj (SC)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Aktivnosti 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Ciljane skupine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Korisnici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792207"/>
                  </a:ext>
                </a:extLst>
              </a:tr>
              <a:tr h="4622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9iv2: Poboljšanje pristupa visokokvalitetnim uslugama socijalne skrbi, uključujući i podršku za prijelaz s institucionalne na skrb u zajednici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stvaranje izvaninstitucionalnih oblika skrbi u zajednici i sprečavanja institucionalizacije (usluge osobne pomoći, centri dnevnog boravka, klubovi ili mobilni timovi)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projekti koji će pružiti inovativan način uključivanja hrvatskih branitelja i stradalnika iz Domovinskog rata u društvo te koji unapređuju kvalitetu njihova života i uključenost u život zajednice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programi za djecu i mlade bez roditeljske skrbi, djecu i mlade s poremećajima u ponašanju i osobe s invaliditetom kako bi se podržala deinstitucionalizacija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pružanje socijalnih usluga od strane lokalnih pružatelja usluga koji omogućuju bolju ravnotežu između radnih obveza i obitelji s uzdržavanim članovima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razvoj obrazovnih programa, radionica i obuka na poslu namijenjenih ranjivim skupinama u turizmu i ugostiteljstvu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osobe s invaliditetom, djeca i mladi bez odgovarajuće roditeljske skrbi, djeca i mladi s poremećajima u ponašanju, starije osobe, beskućnici i manje skupine osoba u nepovoljnom položaju kao što su žrtve obiteljskog nasilja i tražitelji azila,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hrvatskih branitelja i stradalnika iz Domovinskog rata, obitelji s uzdržavanim članovima i uzdržavani članovi, ranjive skupine (OSI, mladi, stariji radnici i nezaposleni), stručnjaci zaposleni u ugostiteljskom sektoru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jedinice lokalne i regionalne samouprave, nevladine organizacije, neprofitne organizacije, zadruge, lokalne i regionalne razvojne agencije, međunarodne organizacije u području socijalne politike, strukovna udruženja i ostale organizacije civilnog društva u sektoru turizma, obrazovne institucije u turizmu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388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550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7D5-2AD9-4967-A008-D53C36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1247627"/>
            <a:ext cx="10515600" cy="47965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ESF u okviru ITU mehanizma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C1E52-4EBA-42C4-869D-4BE8D097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00" y="112799"/>
            <a:ext cx="11208799" cy="1070011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BD8224-6418-4B0B-AC67-83E09F0990D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1600" y="1926272"/>
          <a:ext cx="11386723" cy="4474528"/>
        </p:xfrm>
        <a:graphic>
          <a:graphicData uri="http://schemas.openxmlformats.org/drawingml/2006/table">
            <a:tbl>
              <a:tblPr firstRow="1" firstCol="1" bandRow="1"/>
              <a:tblGrid>
                <a:gridCol w="2161966">
                  <a:extLst>
                    <a:ext uri="{9D8B030D-6E8A-4147-A177-3AD203B41FA5}">
                      <a16:colId xmlns:a16="http://schemas.microsoft.com/office/drawing/2014/main" val="2035713381"/>
                    </a:ext>
                  </a:extLst>
                </a:gridCol>
                <a:gridCol w="5111613">
                  <a:extLst>
                    <a:ext uri="{9D8B030D-6E8A-4147-A177-3AD203B41FA5}">
                      <a16:colId xmlns:a16="http://schemas.microsoft.com/office/drawing/2014/main" val="196325407"/>
                    </a:ext>
                  </a:extLst>
                </a:gridCol>
                <a:gridCol w="2554420">
                  <a:extLst>
                    <a:ext uri="{9D8B030D-6E8A-4147-A177-3AD203B41FA5}">
                      <a16:colId xmlns:a16="http://schemas.microsoft.com/office/drawing/2014/main" val="544598560"/>
                    </a:ext>
                  </a:extLst>
                </a:gridCol>
                <a:gridCol w="1558724">
                  <a:extLst>
                    <a:ext uri="{9D8B030D-6E8A-4147-A177-3AD203B41FA5}">
                      <a16:colId xmlns:a16="http://schemas.microsoft.com/office/drawing/2014/main" val="2583989952"/>
                    </a:ext>
                  </a:extLst>
                </a:gridCol>
              </a:tblGrid>
              <a:tr h="4639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Specifični cilj (SC)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Aktivnosti 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Ciljane skupine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Korisnici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888556"/>
                  </a:ext>
                </a:extLst>
              </a:tr>
              <a:tr h="4010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10iii3: Poboljšanje kvalitete i relevantnosti sustava obrazovanja odraslih te unapređenje vještina i kompetencija odraslih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razvoj i provedba programa obrazovanja odraslih uz primjenu HKO-a u područjima koja su od strateškog značaja za Hrvatsku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razvoj i provedba kvalitetnih programa cjeloživotnog učenja za stjecanje djelomičnih kvalifikacija i programa za vrednovanje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organizacija raznih događanja za podizanje aktivnosti usmjerenih na povećanje sudjelovanja u programima cjeloživotnog učenja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akcije s ciljem unapređenja sustava/usluga upravljanja karijerom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ciljano pružanje vaučera odraslim polaznicima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ostale mjere s ciljem povećanja mogućnosti odraslih osoba za stjecanjem kvalifikacija za jednu razinu viših od dotadašnjih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obrazovno osoblje,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učenici, odrasli polaznici, nezaposleni, poslodavci i ostali sudionici na tržištu rada, osobe s nižim razinama kvalifikacija, osobe bez završenog osnovnog obrazovanja, pripadnici romske nacionalne manjine i imigranti, odrasle osobe u dobi između 15-34 bez kvalifikacija i dugotrajno nezaposleni iznad 45 godina starosti.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obrazovne ustanove, jedinice lokalne i regionalne samouprave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B9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189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32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2495</Words>
  <Application>Microsoft Office PowerPoint</Application>
  <PresentationFormat>Widescreen</PresentationFormat>
  <Paragraphs>254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Franklin Gothic Heavy</vt:lpstr>
      <vt:lpstr>Symbol</vt:lpstr>
      <vt:lpstr>Tahoma</vt:lpstr>
      <vt:lpstr>Times New Roman</vt:lpstr>
      <vt:lpstr>Wingdings</vt:lpstr>
      <vt:lpstr>Office Theme</vt:lpstr>
      <vt:lpstr>PowerPoint Presentation</vt:lpstr>
      <vt:lpstr>O ITU mehanizmu</vt:lpstr>
      <vt:lpstr>O integriranom urbanom razvoju</vt:lpstr>
      <vt:lpstr>EFRR/KF u okviru ITU mehanizma</vt:lpstr>
      <vt:lpstr>ESF u okviru ITU mehanizma</vt:lpstr>
      <vt:lpstr>ESF u okviru ITU mehanizma</vt:lpstr>
      <vt:lpstr>ESF u okviru ITU mehanizma</vt:lpstr>
      <vt:lpstr>ESF u okviru ITU mehanizma</vt:lpstr>
      <vt:lpstr>ESF u okviru ITU mehanizma</vt:lpstr>
      <vt:lpstr>ESF u okviru ITU mehanizma</vt:lpstr>
      <vt:lpstr>Integracija uključuje</vt:lpstr>
      <vt:lpstr>Integracija uključuje</vt:lpstr>
      <vt:lpstr>Integracija uključuje</vt:lpstr>
      <vt:lpstr>Integracija ulaganja – koristi za korisnike</vt:lpstr>
      <vt:lpstr>Integracija ulaganja – barijere koje treba izbijeći  </vt:lpstr>
      <vt:lpstr>Primjeri dobre prakse - Malmö, Švedska</vt:lpstr>
      <vt:lpstr>Primjeri dobre prakse - Malmö, Švedska</vt:lpstr>
      <vt:lpstr>Primjeri dobre prakse – Newcastle, UK</vt:lpstr>
      <vt:lpstr>Primjeri dobre prakse – Newcastle, UK</vt:lpstr>
      <vt:lpstr>Primjeri dobre prakse – Newcastle, UK</vt:lpstr>
      <vt:lpstr>Primjeri dobre prakse – Newcastle, UK</vt:lpstr>
      <vt:lpstr>ITU za Urbano područje Pula</vt:lpstr>
      <vt:lpstr>ESF projekti za ITU mehanizam UPP</vt:lpstr>
      <vt:lpstr>1.Nedostaje integracija sa EFRR/KF projektima</vt:lpstr>
      <vt:lpstr>2. (Ne)prihvatljivost pojedinih prijavljenih projekata </vt:lpstr>
      <vt:lpstr>3. Ponavljanje istih tipova projekata/aktivnosti za istu ciljanu skupinu od strane različitih prijavitelja</vt:lpstr>
      <vt:lpstr>4. Nedostatak dodane vrijednosti prijavljenih projekta</vt:lpstr>
      <vt:lpstr>Potencijalni projekti – prijedlozi i rasprava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Harding</dc:creator>
  <cp:lastModifiedBy>WYG Savjetovanje</cp:lastModifiedBy>
  <cp:revision>65</cp:revision>
  <dcterms:created xsi:type="dcterms:W3CDTF">2018-05-31T13:13:33Z</dcterms:created>
  <dcterms:modified xsi:type="dcterms:W3CDTF">2018-10-21T12:20:46Z</dcterms:modified>
</cp:coreProperties>
</file>