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1" r:id="rId1"/>
  </p:sldMasterIdLst>
  <p:sldIdLst>
    <p:sldId id="256" r:id="rId2"/>
    <p:sldId id="257" r:id="rId3"/>
    <p:sldId id="258" r:id="rId4"/>
    <p:sldId id="259" r:id="rId5"/>
    <p:sldId id="260" r:id="rId6"/>
    <p:sldId id="263" r:id="rId7"/>
    <p:sldId id="261" r:id="rId8"/>
    <p:sldId id="266" r:id="rId9"/>
    <p:sldId id="267" r:id="rId10"/>
    <p:sldId id="270" r:id="rId11"/>
    <p:sldId id="269" r:id="rId12"/>
    <p:sldId id="264" r:id="rId13"/>
    <p:sldId id="262" r:id="rId14"/>
    <p:sldId id="271" r:id="rId15"/>
    <p:sldId id="265"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054" autoAdjust="0"/>
    <p:restoredTop sz="94660"/>
  </p:normalViewPr>
  <p:slideViewPr>
    <p:cSldViewPr snapToGrid="0">
      <p:cViewPr varScale="1">
        <p:scale>
          <a:sx n="86" d="100"/>
          <a:sy n="86" d="100"/>
        </p:scale>
        <p:origin x="605"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Naslovni slajd">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hr-HR"/>
              <a:t>Kliknite da biste uredili stil naslova matrice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hr-HR"/>
              <a:t>Kliknite da biste uredili stil podnaslova matrice</a:t>
            </a:r>
            <a:endParaRPr lang="en-US" dirty="0"/>
          </a:p>
        </p:txBody>
      </p:sp>
      <p:sp>
        <p:nvSpPr>
          <p:cNvPr id="4" name="Date Placeholder 3"/>
          <p:cNvSpPr>
            <a:spLocks noGrp="1"/>
          </p:cNvSpPr>
          <p:nvPr>
            <p:ph type="dt" sz="half" idx="10"/>
          </p:nvPr>
        </p:nvSpPr>
        <p:spPr/>
        <p:txBody>
          <a:bodyPr/>
          <a:lstStyle/>
          <a:p>
            <a:fld id="{5E000A6D-C8D8-42B4-99C4-18198EDC6926}" type="datetimeFigureOut">
              <a:rPr lang="hr-HR" smtClean="0"/>
              <a:t>10.8.2023.</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55A4EBA2-67BB-448C-BFA7-5C7555777108}" type="slidenum">
              <a:rPr lang="hr-HR" smtClean="0"/>
              <a:t>‹#›</a:t>
            </a:fld>
            <a:endParaRPr lang="hr-H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31995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 okomiti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a:t>Kliknite da biste uredili stil naslova matrice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Date Placeholder 3"/>
          <p:cNvSpPr>
            <a:spLocks noGrp="1"/>
          </p:cNvSpPr>
          <p:nvPr>
            <p:ph type="dt" sz="half" idx="10"/>
          </p:nvPr>
        </p:nvSpPr>
        <p:spPr/>
        <p:txBody>
          <a:bodyPr/>
          <a:lstStyle/>
          <a:p>
            <a:fld id="{5E000A6D-C8D8-42B4-99C4-18198EDC6926}" type="datetimeFigureOut">
              <a:rPr lang="hr-HR" smtClean="0"/>
              <a:t>10.8.2023.</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55A4EBA2-67BB-448C-BFA7-5C7555777108}" type="slidenum">
              <a:rPr lang="hr-HR" smtClean="0"/>
              <a:t>‹#›</a:t>
            </a:fld>
            <a:endParaRPr lang="hr-HR"/>
          </a:p>
        </p:txBody>
      </p:sp>
    </p:spTree>
    <p:extLst>
      <p:ext uri="{BB962C8B-B14F-4D97-AF65-F5344CB8AC3E}">
        <p14:creationId xmlns:p14="http://schemas.microsoft.com/office/powerpoint/2010/main" val="4784489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Okomiti naslov i teks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hr-HR"/>
              <a:t>Kliknite da biste uredili stil naslova matrice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Date Placeholder 3"/>
          <p:cNvSpPr>
            <a:spLocks noGrp="1"/>
          </p:cNvSpPr>
          <p:nvPr>
            <p:ph type="dt" sz="half" idx="10"/>
          </p:nvPr>
        </p:nvSpPr>
        <p:spPr/>
        <p:txBody>
          <a:bodyPr/>
          <a:lstStyle/>
          <a:p>
            <a:fld id="{5E000A6D-C8D8-42B4-99C4-18198EDC6926}" type="datetimeFigureOut">
              <a:rPr lang="hr-HR" smtClean="0"/>
              <a:t>10.8.2023.</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55A4EBA2-67BB-448C-BFA7-5C7555777108}" type="slidenum">
              <a:rPr lang="hr-HR" smtClean="0"/>
              <a:t>‹#›</a:t>
            </a:fld>
            <a:endParaRPr lang="hr-HR"/>
          </a:p>
        </p:txBody>
      </p:sp>
    </p:spTree>
    <p:extLst>
      <p:ext uri="{BB962C8B-B14F-4D97-AF65-F5344CB8AC3E}">
        <p14:creationId xmlns:p14="http://schemas.microsoft.com/office/powerpoint/2010/main" val="22520691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 sadržaj">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a:t>Kliknite da biste uredili stil naslova matrice</a:t>
            </a:r>
            <a:endParaRPr lang="en-US" dirty="0"/>
          </a:p>
        </p:txBody>
      </p:sp>
      <p:sp>
        <p:nvSpPr>
          <p:cNvPr id="3" name="Content Placeholder 2"/>
          <p:cNvSpPr>
            <a:spLocks noGrp="1"/>
          </p:cNvSpPr>
          <p:nvPr>
            <p:ph idx="1"/>
          </p:nvPr>
        </p:nvSpPr>
        <p:spPr/>
        <p:txBody>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Date Placeholder 3"/>
          <p:cNvSpPr>
            <a:spLocks noGrp="1"/>
          </p:cNvSpPr>
          <p:nvPr>
            <p:ph type="dt" sz="half" idx="10"/>
          </p:nvPr>
        </p:nvSpPr>
        <p:spPr/>
        <p:txBody>
          <a:bodyPr/>
          <a:lstStyle/>
          <a:p>
            <a:fld id="{5E000A6D-C8D8-42B4-99C4-18198EDC6926}" type="datetimeFigureOut">
              <a:rPr lang="hr-HR" smtClean="0"/>
              <a:t>10.8.2023.</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55A4EBA2-67BB-448C-BFA7-5C7555777108}" type="slidenum">
              <a:rPr lang="hr-HR" smtClean="0"/>
              <a:t>‹#›</a:t>
            </a:fld>
            <a:endParaRPr lang="hr-HR"/>
          </a:p>
        </p:txBody>
      </p:sp>
    </p:spTree>
    <p:extLst>
      <p:ext uri="{BB962C8B-B14F-4D97-AF65-F5344CB8AC3E}">
        <p14:creationId xmlns:p14="http://schemas.microsoft.com/office/powerpoint/2010/main" val="29510644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Zaglavlje sekcije">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hr-HR"/>
              <a:t>Kliknite da biste uredili stil naslova matrice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r-HR"/>
              <a:t>Kliknite da biste uredili matrice</a:t>
            </a:r>
          </a:p>
        </p:txBody>
      </p:sp>
      <p:sp>
        <p:nvSpPr>
          <p:cNvPr id="4" name="Date Placeholder 3"/>
          <p:cNvSpPr>
            <a:spLocks noGrp="1"/>
          </p:cNvSpPr>
          <p:nvPr>
            <p:ph type="dt" sz="half" idx="10"/>
          </p:nvPr>
        </p:nvSpPr>
        <p:spPr/>
        <p:txBody>
          <a:bodyPr/>
          <a:lstStyle/>
          <a:p>
            <a:fld id="{5E000A6D-C8D8-42B4-99C4-18198EDC6926}" type="datetimeFigureOut">
              <a:rPr lang="hr-HR" smtClean="0"/>
              <a:t>10.8.2023.</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55A4EBA2-67BB-448C-BFA7-5C7555777108}" type="slidenum">
              <a:rPr lang="hr-HR" smtClean="0"/>
              <a:t>‹#›</a:t>
            </a:fld>
            <a:endParaRPr lang="hr-H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935634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sadržaja">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hr-HR"/>
              <a:t>Kliknite da biste uredili stil naslova matrice</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5" name="Date Placeholder 4"/>
          <p:cNvSpPr>
            <a:spLocks noGrp="1"/>
          </p:cNvSpPr>
          <p:nvPr>
            <p:ph type="dt" sz="half" idx="10"/>
          </p:nvPr>
        </p:nvSpPr>
        <p:spPr/>
        <p:txBody>
          <a:bodyPr/>
          <a:lstStyle/>
          <a:p>
            <a:fld id="{5E000A6D-C8D8-42B4-99C4-18198EDC6926}" type="datetimeFigureOut">
              <a:rPr lang="hr-HR" smtClean="0"/>
              <a:t>10.8.2023.</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55A4EBA2-67BB-448C-BFA7-5C7555777108}" type="slidenum">
              <a:rPr lang="hr-HR" smtClean="0"/>
              <a:t>‹#›</a:t>
            </a:fld>
            <a:endParaRPr lang="hr-HR"/>
          </a:p>
        </p:txBody>
      </p:sp>
    </p:spTree>
    <p:extLst>
      <p:ext uri="{BB962C8B-B14F-4D97-AF65-F5344CB8AC3E}">
        <p14:creationId xmlns:p14="http://schemas.microsoft.com/office/powerpoint/2010/main" val="32891493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Usporedb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hr-HR"/>
              <a:t>Kliknite da biste uredili stil naslova matrice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a:t>Kliknite da biste uredili matrice</a:t>
            </a:r>
          </a:p>
        </p:txBody>
      </p:sp>
      <p:sp>
        <p:nvSpPr>
          <p:cNvPr id="4" name="Content Placeholder 3"/>
          <p:cNvSpPr>
            <a:spLocks noGrp="1"/>
          </p:cNvSpPr>
          <p:nvPr>
            <p:ph sz="half" idx="2"/>
          </p:nvPr>
        </p:nvSpPr>
        <p:spPr>
          <a:xfrm>
            <a:off x="1097280" y="2582334"/>
            <a:ext cx="4937760" cy="3378200"/>
          </a:xfrm>
        </p:spPr>
        <p:txBody>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a:t>Kliknite da biste uredili matrice</a:t>
            </a:r>
          </a:p>
        </p:txBody>
      </p:sp>
      <p:sp>
        <p:nvSpPr>
          <p:cNvPr id="6" name="Content Placeholder 5"/>
          <p:cNvSpPr>
            <a:spLocks noGrp="1"/>
          </p:cNvSpPr>
          <p:nvPr>
            <p:ph sz="quarter" idx="4"/>
          </p:nvPr>
        </p:nvSpPr>
        <p:spPr>
          <a:xfrm>
            <a:off x="6217920" y="2582334"/>
            <a:ext cx="4937760" cy="3378200"/>
          </a:xfrm>
        </p:spPr>
        <p:txBody>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7" name="Date Placeholder 6"/>
          <p:cNvSpPr>
            <a:spLocks noGrp="1"/>
          </p:cNvSpPr>
          <p:nvPr>
            <p:ph type="dt" sz="half" idx="10"/>
          </p:nvPr>
        </p:nvSpPr>
        <p:spPr/>
        <p:txBody>
          <a:bodyPr/>
          <a:lstStyle/>
          <a:p>
            <a:fld id="{5E000A6D-C8D8-42B4-99C4-18198EDC6926}" type="datetimeFigureOut">
              <a:rPr lang="hr-HR" smtClean="0"/>
              <a:t>10.8.2023.</a:t>
            </a:fld>
            <a:endParaRPr lang="hr-HR"/>
          </a:p>
        </p:txBody>
      </p:sp>
      <p:sp>
        <p:nvSpPr>
          <p:cNvPr id="8" name="Footer Placeholder 7"/>
          <p:cNvSpPr>
            <a:spLocks noGrp="1"/>
          </p:cNvSpPr>
          <p:nvPr>
            <p:ph type="ftr" sz="quarter" idx="11"/>
          </p:nvPr>
        </p:nvSpPr>
        <p:spPr/>
        <p:txBody>
          <a:bodyPr/>
          <a:lstStyle/>
          <a:p>
            <a:endParaRPr lang="hr-HR"/>
          </a:p>
        </p:txBody>
      </p:sp>
      <p:sp>
        <p:nvSpPr>
          <p:cNvPr id="9" name="Slide Number Placeholder 8"/>
          <p:cNvSpPr>
            <a:spLocks noGrp="1"/>
          </p:cNvSpPr>
          <p:nvPr>
            <p:ph type="sldNum" sz="quarter" idx="12"/>
          </p:nvPr>
        </p:nvSpPr>
        <p:spPr/>
        <p:txBody>
          <a:bodyPr/>
          <a:lstStyle/>
          <a:p>
            <a:fld id="{55A4EBA2-67BB-448C-BFA7-5C7555777108}" type="slidenum">
              <a:rPr lang="hr-HR" smtClean="0"/>
              <a:t>‹#›</a:t>
            </a:fld>
            <a:endParaRPr lang="hr-HR"/>
          </a:p>
        </p:txBody>
      </p:sp>
    </p:spTree>
    <p:extLst>
      <p:ext uri="{BB962C8B-B14F-4D97-AF65-F5344CB8AC3E}">
        <p14:creationId xmlns:p14="http://schemas.microsoft.com/office/powerpoint/2010/main" val="37974163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a:t>Kliknite da biste uredili stil naslova matrice</a:t>
            </a:r>
            <a:endParaRPr lang="en-US" dirty="0"/>
          </a:p>
        </p:txBody>
      </p:sp>
      <p:sp>
        <p:nvSpPr>
          <p:cNvPr id="3" name="Date Placeholder 2"/>
          <p:cNvSpPr>
            <a:spLocks noGrp="1"/>
          </p:cNvSpPr>
          <p:nvPr>
            <p:ph type="dt" sz="half" idx="10"/>
          </p:nvPr>
        </p:nvSpPr>
        <p:spPr/>
        <p:txBody>
          <a:bodyPr/>
          <a:lstStyle/>
          <a:p>
            <a:fld id="{5E000A6D-C8D8-42B4-99C4-18198EDC6926}" type="datetimeFigureOut">
              <a:rPr lang="hr-HR" smtClean="0"/>
              <a:t>10.8.2023.</a:t>
            </a:fld>
            <a:endParaRPr lang="hr-HR"/>
          </a:p>
        </p:txBody>
      </p:sp>
      <p:sp>
        <p:nvSpPr>
          <p:cNvPr id="4" name="Footer Placeholder 3"/>
          <p:cNvSpPr>
            <a:spLocks noGrp="1"/>
          </p:cNvSpPr>
          <p:nvPr>
            <p:ph type="ftr" sz="quarter" idx="11"/>
          </p:nvPr>
        </p:nvSpPr>
        <p:spPr/>
        <p:txBody>
          <a:bodyPr/>
          <a:lstStyle/>
          <a:p>
            <a:endParaRPr lang="hr-HR"/>
          </a:p>
        </p:txBody>
      </p:sp>
      <p:sp>
        <p:nvSpPr>
          <p:cNvPr id="5" name="Slide Number Placeholder 4"/>
          <p:cNvSpPr>
            <a:spLocks noGrp="1"/>
          </p:cNvSpPr>
          <p:nvPr>
            <p:ph type="sldNum" sz="quarter" idx="12"/>
          </p:nvPr>
        </p:nvSpPr>
        <p:spPr/>
        <p:txBody>
          <a:bodyPr/>
          <a:lstStyle/>
          <a:p>
            <a:fld id="{55A4EBA2-67BB-448C-BFA7-5C7555777108}" type="slidenum">
              <a:rPr lang="hr-HR" smtClean="0"/>
              <a:t>‹#›</a:t>
            </a:fld>
            <a:endParaRPr lang="hr-HR"/>
          </a:p>
        </p:txBody>
      </p:sp>
    </p:spTree>
    <p:extLst>
      <p:ext uri="{BB962C8B-B14F-4D97-AF65-F5344CB8AC3E}">
        <p14:creationId xmlns:p14="http://schemas.microsoft.com/office/powerpoint/2010/main" val="9493549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Prazno">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5E000A6D-C8D8-42B4-99C4-18198EDC6926}" type="datetimeFigureOut">
              <a:rPr lang="hr-HR" smtClean="0"/>
              <a:t>10.8.2023.</a:t>
            </a:fld>
            <a:endParaRPr lang="hr-H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hr-HR"/>
          </a:p>
        </p:txBody>
      </p:sp>
      <p:sp>
        <p:nvSpPr>
          <p:cNvPr id="9" name="Slide Number Placeholder 8"/>
          <p:cNvSpPr>
            <a:spLocks noGrp="1"/>
          </p:cNvSpPr>
          <p:nvPr>
            <p:ph type="sldNum" sz="quarter" idx="12"/>
          </p:nvPr>
        </p:nvSpPr>
        <p:spPr/>
        <p:txBody>
          <a:bodyPr/>
          <a:lstStyle/>
          <a:p>
            <a:fld id="{55A4EBA2-67BB-448C-BFA7-5C7555777108}" type="slidenum">
              <a:rPr lang="hr-HR" smtClean="0"/>
              <a:t>‹#›</a:t>
            </a:fld>
            <a:endParaRPr lang="hr-HR"/>
          </a:p>
        </p:txBody>
      </p:sp>
    </p:spTree>
    <p:extLst>
      <p:ext uri="{BB962C8B-B14F-4D97-AF65-F5344CB8AC3E}">
        <p14:creationId xmlns:p14="http://schemas.microsoft.com/office/powerpoint/2010/main" val="33305666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Sadržaj s opisom">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hr-HR"/>
              <a:t>Kliknite da biste uredili stil naslova matrice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r-HR"/>
              <a:t>Kliknite da biste uredili matrice</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5E000A6D-C8D8-42B4-99C4-18198EDC6926}" type="datetimeFigureOut">
              <a:rPr lang="hr-HR" smtClean="0"/>
              <a:t>10.8.2023.</a:t>
            </a:fld>
            <a:endParaRPr lang="hr-H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hr-H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55A4EBA2-67BB-448C-BFA7-5C7555777108}" type="slidenum">
              <a:rPr lang="hr-HR" smtClean="0"/>
              <a:t>‹#›</a:t>
            </a:fld>
            <a:endParaRPr lang="hr-HR"/>
          </a:p>
        </p:txBody>
      </p:sp>
    </p:spTree>
    <p:extLst>
      <p:ext uri="{BB962C8B-B14F-4D97-AF65-F5344CB8AC3E}">
        <p14:creationId xmlns:p14="http://schemas.microsoft.com/office/powerpoint/2010/main" val="24253627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Slika s opiso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hr-HR"/>
              <a:t>Kliknite da biste uredili stil naslova matrice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hr-HR"/>
              <a:t>Kliknite ikonu da biste dodali  sliku</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r-HR"/>
              <a:t>Kliknite da biste uredili matrice</a:t>
            </a:r>
          </a:p>
        </p:txBody>
      </p:sp>
      <p:sp>
        <p:nvSpPr>
          <p:cNvPr id="5" name="Date Placeholder 4"/>
          <p:cNvSpPr>
            <a:spLocks noGrp="1"/>
          </p:cNvSpPr>
          <p:nvPr>
            <p:ph type="dt" sz="half" idx="10"/>
          </p:nvPr>
        </p:nvSpPr>
        <p:spPr/>
        <p:txBody>
          <a:bodyPr/>
          <a:lstStyle/>
          <a:p>
            <a:fld id="{5E000A6D-C8D8-42B4-99C4-18198EDC6926}" type="datetimeFigureOut">
              <a:rPr lang="hr-HR" smtClean="0"/>
              <a:t>10.8.2023.</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55A4EBA2-67BB-448C-BFA7-5C7555777108}" type="slidenum">
              <a:rPr lang="hr-HR" smtClean="0"/>
              <a:t>‹#›</a:t>
            </a:fld>
            <a:endParaRPr lang="hr-HR"/>
          </a:p>
        </p:txBody>
      </p:sp>
    </p:spTree>
    <p:extLst>
      <p:ext uri="{BB962C8B-B14F-4D97-AF65-F5344CB8AC3E}">
        <p14:creationId xmlns:p14="http://schemas.microsoft.com/office/powerpoint/2010/main" val="20151683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hr-HR"/>
              <a:t>Kliknite da biste uredili stil naslova matrice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5E000A6D-C8D8-42B4-99C4-18198EDC6926}" type="datetimeFigureOut">
              <a:rPr lang="hr-HR" smtClean="0"/>
              <a:t>10.8.2023.</a:t>
            </a:fld>
            <a:endParaRPr lang="hr-H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hr-H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55A4EBA2-67BB-448C-BFA7-5C7555777108}" type="slidenum">
              <a:rPr lang="hr-HR" smtClean="0"/>
              <a:t>‹#›</a:t>
            </a:fld>
            <a:endParaRPr lang="hr-H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93603315"/>
      </p:ext>
    </p:extLst>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176FD86B-1B75-92E2-90AD-74329E597662}"/>
              </a:ext>
            </a:extLst>
          </p:cNvPr>
          <p:cNvSpPr>
            <a:spLocks noGrp="1"/>
          </p:cNvSpPr>
          <p:nvPr>
            <p:ph type="ctrTitle"/>
          </p:nvPr>
        </p:nvSpPr>
        <p:spPr>
          <a:xfrm>
            <a:off x="1524000" y="2547891"/>
            <a:ext cx="9144000" cy="1669001"/>
          </a:xfrm>
        </p:spPr>
        <p:txBody>
          <a:bodyPr>
            <a:normAutofit fontScale="90000"/>
          </a:bodyPr>
          <a:lstStyle/>
          <a:p>
            <a:br>
              <a:rPr lang="hr-HR" dirty="0"/>
            </a:br>
            <a:br>
              <a:rPr lang="hr-HR" dirty="0"/>
            </a:br>
            <a:r>
              <a:rPr lang="hr-HR" dirty="0"/>
              <a:t>Predškolski odgoj u Gradu Pula-Pola</a:t>
            </a:r>
          </a:p>
        </p:txBody>
      </p:sp>
      <p:sp>
        <p:nvSpPr>
          <p:cNvPr id="3" name="Podnaslov 2">
            <a:extLst>
              <a:ext uri="{FF2B5EF4-FFF2-40B4-BE49-F238E27FC236}">
                <a16:creationId xmlns:a16="http://schemas.microsoft.com/office/drawing/2014/main" id="{F19519DE-168C-B0CE-0780-46B15D8A5B4E}"/>
              </a:ext>
            </a:extLst>
          </p:cNvPr>
          <p:cNvSpPr>
            <a:spLocks noGrp="1"/>
          </p:cNvSpPr>
          <p:nvPr>
            <p:ph type="subTitle" idx="1"/>
          </p:nvPr>
        </p:nvSpPr>
        <p:spPr/>
        <p:txBody>
          <a:bodyPr>
            <a:normAutofit fontScale="55000" lnSpcReduction="20000"/>
          </a:bodyPr>
          <a:lstStyle/>
          <a:p>
            <a:endParaRPr lang="hr-HR" dirty="0"/>
          </a:p>
          <a:p>
            <a:endParaRPr lang="hr-HR" dirty="0"/>
          </a:p>
          <a:p>
            <a:r>
              <a:rPr lang="hr-HR" sz="1800" i="1" dirty="0"/>
              <a:t>Ivana Sokolov, </a:t>
            </a:r>
            <a:r>
              <a:rPr lang="hr-HR" sz="1800" i="1" dirty="0" err="1"/>
              <a:t>univ.spec.iur</a:t>
            </a:r>
            <a:endParaRPr lang="hr-HR" sz="1800" i="1" dirty="0"/>
          </a:p>
          <a:p>
            <a:r>
              <a:rPr lang="hr-HR" sz="1800" i="1" dirty="0" err="1"/>
              <a:t>p.o</a:t>
            </a:r>
            <a:r>
              <a:rPr lang="hr-HR" sz="1800" i="1" dirty="0"/>
              <a:t>. Pročelnica UO za društvene djelatnosti, mlade i sport</a:t>
            </a:r>
          </a:p>
        </p:txBody>
      </p:sp>
      <p:pic>
        <p:nvPicPr>
          <p:cNvPr id="4" name="Slika 3">
            <a:extLst>
              <a:ext uri="{FF2B5EF4-FFF2-40B4-BE49-F238E27FC236}">
                <a16:creationId xmlns:a16="http://schemas.microsoft.com/office/drawing/2014/main" id="{A0F8A808-3987-C10E-8127-27B06688DB7E}"/>
              </a:ext>
            </a:extLst>
          </p:cNvPr>
          <p:cNvPicPr>
            <a:picLocks noChangeAspect="1"/>
          </p:cNvPicPr>
          <p:nvPr/>
        </p:nvPicPr>
        <p:blipFill>
          <a:blip r:embed="rId2" cstate="print"/>
          <a:stretch>
            <a:fillRect/>
          </a:stretch>
        </p:blipFill>
        <p:spPr>
          <a:xfrm>
            <a:off x="4447713" y="381741"/>
            <a:ext cx="2956264" cy="1669001"/>
          </a:xfrm>
          <a:prstGeom prst="rect">
            <a:avLst/>
          </a:prstGeom>
        </p:spPr>
      </p:pic>
    </p:spTree>
    <p:extLst>
      <p:ext uri="{BB962C8B-B14F-4D97-AF65-F5344CB8AC3E}">
        <p14:creationId xmlns:p14="http://schemas.microsoft.com/office/powerpoint/2010/main" val="11117612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09FA9C81-5C37-A135-5064-8232267AF607}"/>
              </a:ext>
            </a:extLst>
          </p:cNvPr>
          <p:cNvSpPr>
            <a:spLocks noGrp="1"/>
          </p:cNvSpPr>
          <p:nvPr>
            <p:ph type="title"/>
          </p:nvPr>
        </p:nvSpPr>
        <p:spPr/>
        <p:txBody>
          <a:bodyPr/>
          <a:lstStyle/>
          <a:p>
            <a:r>
              <a:rPr lang="hr-HR" dirty="0"/>
              <a:t>Primjeri subvencija privatnim vrtićima u drugim gradovima</a:t>
            </a:r>
          </a:p>
        </p:txBody>
      </p:sp>
      <p:sp>
        <p:nvSpPr>
          <p:cNvPr id="3" name="Rezervirano mjesto sadržaja 2">
            <a:extLst>
              <a:ext uri="{FF2B5EF4-FFF2-40B4-BE49-F238E27FC236}">
                <a16:creationId xmlns:a16="http://schemas.microsoft.com/office/drawing/2014/main" id="{ACF2D924-DAA4-B8E4-AD0B-C129B635C1FB}"/>
              </a:ext>
            </a:extLst>
          </p:cNvPr>
          <p:cNvSpPr>
            <a:spLocks noGrp="1"/>
          </p:cNvSpPr>
          <p:nvPr>
            <p:ph idx="1"/>
          </p:nvPr>
        </p:nvSpPr>
        <p:spPr/>
        <p:txBody>
          <a:bodyPr/>
          <a:lstStyle/>
          <a:p>
            <a:r>
              <a:rPr lang="hr-HR" dirty="0"/>
              <a:t>Grad Dubrovnik </a:t>
            </a:r>
          </a:p>
          <a:p>
            <a:pPr marL="0" indent="0">
              <a:buNone/>
            </a:pPr>
            <a:r>
              <a:rPr lang="hr-HR" dirty="0"/>
              <a:t>jaslice  - 172,54 eura/1.300 kn</a:t>
            </a:r>
          </a:p>
          <a:p>
            <a:pPr marL="0" indent="0">
              <a:buNone/>
            </a:pPr>
            <a:r>
              <a:rPr lang="hr-HR" dirty="0"/>
              <a:t>vrtić – 159.27 eura/1.200 kn</a:t>
            </a:r>
          </a:p>
          <a:p>
            <a:pPr marL="0" indent="0">
              <a:buNone/>
            </a:pPr>
            <a:endParaRPr lang="hr-HR" dirty="0"/>
          </a:p>
          <a:p>
            <a:r>
              <a:rPr lang="hr-HR" dirty="0"/>
              <a:t>Grad Poreč </a:t>
            </a:r>
          </a:p>
          <a:p>
            <a:pPr marL="0" indent="0">
              <a:buNone/>
            </a:pPr>
            <a:r>
              <a:rPr lang="hr-HR" dirty="0"/>
              <a:t>jaslice – 191 euro/1440 kn</a:t>
            </a:r>
          </a:p>
          <a:p>
            <a:pPr marL="0" indent="0">
              <a:buNone/>
            </a:pPr>
            <a:r>
              <a:rPr lang="hr-HR" dirty="0"/>
              <a:t>vrtić -151 euro</a:t>
            </a:r>
            <a:r>
              <a:rPr lang="hr-HR"/>
              <a:t>/1137 </a:t>
            </a:r>
            <a:r>
              <a:rPr lang="hr-HR" dirty="0"/>
              <a:t>kn</a:t>
            </a:r>
          </a:p>
        </p:txBody>
      </p:sp>
    </p:spTree>
    <p:extLst>
      <p:ext uri="{BB962C8B-B14F-4D97-AF65-F5344CB8AC3E}">
        <p14:creationId xmlns:p14="http://schemas.microsoft.com/office/powerpoint/2010/main" val="40629198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CF34CAD6-2F91-CC1A-8308-35D09E147AF7}"/>
              </a:ext>
            </a:extLst>
          </p:cNvPr>
          <p:cNvSpPr>
            <a:spLocks noGrp="1"/>
          </p:cNvSpPr>
          <p:nvPr>
            <p:ph type="title"/>
          </p:nvPr>
        </p:nvSpPr>
        <p:spPr/>
        <p:txBody>
          <a:bodyPr/>
          <a:lstStyle/>
          <a:p>
            <a:r>
              <a:rPr lang="hr-HR" dirty="0"/>
              <a:t>Broj djece za pedagošku godinu 2023/2024</a:t>
            </a:r>
          </a:p>
        </p:txBody>
      </p:sp>
      <p:sp>
        <p:nvSpPr>
          <p:cNvPr id="3" name="Rezervirano mjesto sadržaja 2">
            <a:extLst>
              <a:ext uri="{FF2B5EF4-FFF2-40B4-BE49-F238E27FC236}">
                <a16:creationId xmlns:a16="http://schemas.microsoft.com/office/drawing/2014/main" id="{75AA15ED-F03D-2EC9-653B-6ABC81E80393}"/>
              </a:ext>
            </a:extLst>
          </p:cNvPr>
          <p:cNvSpPr>
            <a:spLocks noGrp="1"/>
          </p:cNvSpPr>
          <p:nvPr>
            <p:ph idx="1"/>
          </p:nvPr>
        </p:nvSpPr>
        <p:spPr/>
        <p:txBody>
          <a:bodyPr/>
          <a:lstStyle/>
          <a:p>
            <a:pPr marL="0" indent="0" algn="ctr">
              <a:buNone/>
            </a:pPr>
            <a:r>
              <a:rPr lang="hr-HR" dirty="0"/>
              <a:t>	</a:t>
            </a:r>
          </a:p>
          <a:p>
            <a:r>
              <a:rPr lang="hr-HR" dirty="0"/>
              <a:t>Privatni       770 djece </a:t>
            </a:r>
          </a:p>
          <a:p>
            <a:r>
              <a:rPr lang="hr-HR" dirty="0"/>
              <a:t>Grad Pula   1094 djece </a:t>
            </a:r>
          </a:p>
          <a:p>
            <a:r>
              <a:rPr lang="hr-HR" dirty="0"/>
              <a:t>Ukupno:     1864 djece </a:t>
            </a:r>
          </a:p>
          <a:p>
            <a:endParaRPr lang="hr-HR" dirty="0"/>
          </a:p>
          <a:p>
            <a:pPr marL="0" indent="0">
              <a:buNone/>
            </a:pPr>
            <a:r>
              <a:rPr lang="hr-HR" dirty="0"/>
              <a:t>Broj djece će se povećavati od 01.09. za djecu koja pune godinu dana života tijekom godine.</a:t>
            </a:r>
          </a:p>
          <a:p>
            <a:pPr marL="0" indent="0">
              <a:buNone/>
            </a:pPr>
            <a:r>
              <a:rPr lang="hr-HR" dirty="0"/>
              <a:t>Broj osiguranih subvencija za djecu u privatnim vrtićima iznosi 816.</a:t>
            </a:r>
            <a:endParaRPr lang="hr-HR" b="1" dirty="0"/>
          </a:p>
        </p:txBody>
      </p:sp>
    </p:spTree>
    <p:extLst>
      <p:ext uri="{BB962C8B-B14F-4D97-AF65-F5344CB8AC3E}">
        <p14:creationId xmlns:p14="http://schemas.microsoft.com/office/powerpoint/2010/main" val="2999375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FA5B65B9-99D6-06D0-3E85-538CB47CB254}"/>
              </a:ext>
            </a:extLst>
          </p:cNvPr>
          <p:cNvSpPr>
            <a:spLocks noGrp="1"/>
          </p:cNvSpPr>
          <p:nvPr>
            <p:ph type="title"/>
          </p:nvPr>
        </p:nvSpPr>
        <p:spPr/>
        <p:txBody>
          <a:bodyPr/>
          <a:lstStyle/>
          <a:p>
            <a:r>
              <a:rPr lang="hr-HR" dirty="0"/>
              <a:t>Povećanje cijene roditeljima čija djeca pohađaju privatne vrtiće u Puli</a:t>
            </a:r>
          </a:p>
        </p:txBody>
      </p:sp>
      <p:sp>
        <p:nvSpPr>
          <p:cNvPr id="3" name="Rezervirano mjesto sadržaja 2">
            <a:extLst>
              <a:ext uri="{FF2B5EF4-FFF2-40B4-BE49-F238E27FC236}">
                <a16:creationId xmlns:a16="http://schemas.microsoft.com/office/drawing/2014/main" id="{6D6F46DC-8FFA-29CC-0B67-55F4005E591D}"/>
              </a:ext>
            </a:extLst>
          </p:cNvPr>
          <p:cNvSpPr>
            <a:spLocks noGrp="1"/>
          </p:cNvSpPr>
          <p:nvPr>
            <p:ph idx="1"/>
          </p:nvPr>
        </p:nvSpPr>
        <p:spPr/>
        <p:txBody>
          <a:bodyPr>
            <a:normAutofit/>
          </a:bodyPr>
          <a:lstStyle/>
          <a:p>
            <a:pPr algn="just"/>
            <a:r>
              <a:rPr lang="hr-HR" sz="2400" dirty="0"/>
              <a:t>Na radnoj skupini predstavnicama Udruge postavljeno je pitanje opravdanosti/utemeljenosti povećanja cijene za roditelje </a:t>
            </a:r>
            <a:r>
              <a:rPr lang="hr-HR" sz="2400" b="1" dirty="0"/>
              <a:t>sa 92 eura na 192 eura za vrtić i 242 eura za jaslice / </a:t>
            </a:r>
            <a:r>
              <a:rPr lang="hr-HR" sz="2400" dirty="0">
                <a:solidFill>
                  <a:srgbClr val="FF0000"/>
                </a:solidFill>
              </a:rPr>
              <a:t>(po čemu ispada da je ukupna ekonomska cijena jaslica u privatnim vrtićima 450 eura!)</a:t>
            </a:r>
          </a:p>
          <a:p>
            <a:pPr algn="just"/>
            <a:r>
              <a:rPr lang="hr-HR" sz="2400" dirty="0"/>
              <a:t>Temeljem kojih parametara odnosno potreba s obzirom na IZRAČUNATU PROSJEČNU EKONOMSKU CIJENU SMJEŠTAJA DJETETA kao i velike pojedinačne razlike koje u pojedinim vrtićima iznose i do </a:t>
            </a:r>
            <a:r>
              <a:rPr lang="hr-HR" sz="2400" b="1" i="1" dirty="0"/>
              <a:t>127 eura/956 kn?</a:t>
            </a:r>
          </a:p>
          <a:p>
            <a:pPr algn="just"/>
            <a:r>
              <a:rPr lang="hr-HR" sz="2400" dirty="0"/>
              <a:t>Iz perspektive Grada Pule i UO za društvene djelatnosti, mlade i sport </a:t>
            </a:r>
            <a:r>
              <a:rPr lang="hr-HR" sz="2400" b="1" i="1" dirty="0"/>
              <a:t>pitanje odgovornog/racionalnog/utemeljenog raspolaganja </a:t>
            </a:r>
            <a:r>
              <a:rPr lang="hr-HR" sz="2400" dirty="0"/>
              <a:t>javnim novcem odnosno Proračunom a s obzirom na povećanja ali i sve ranije navedene parametre.</a:t>
            </a:r>
          </a:p>
        </p:txBody>
      </p:sp>
    </p:spTree>
    <p:extLst>
      <p:ext uri="{BB962C8B-B14F-4D97-AF65-F5344CB8AC3E}">
        <p14:creationId xmlns:p14="http://schemas.microsoft.com/office/powerpoint/2010/main" val="41360928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EC51AB65-0B3D-DAE3-EA01-407DC5982F15}"/>
              </a:ext>
            </a:extLst>
          </p:cNvPr>
          <p:cNvSpPr>
            <a:spLocks noGrp="1"/>
          </p:cNvSpPr>
          <p:nvPr>
            <p:ph type="title"/>
          </p:nvPr>
        </p:nvSpPr>
        <p:spPr/>
        <p:txBody>
          <a:bodyPr>
            <a:normAutofit fontScale="90000"/>
          </a:bodyPr>
          <a:lstStyle/>
          <a:p>
            <a:r>
              <a:rPr lang="hr-HR" dirty="0"/>
              <a:t>Jačanje usluga i mreže dječjih vrtića na području Pule – budući planovi Grada Pule - Pola</a:t>
            </a:r>
          </a:p>
        </p:txBody>
      </p:sp>
      <p:sp>
        <p:nvSpPr>
          <p:cNvPr id="3" name="Rezervirano mjesto sadržaja 2">
            <a:extLst>
              <a:ext uri="{FF2B5EF4-FFF2-40B4-BE49-F238E27FC236}">
                <a16:creationId xmlns:a16="http://schemas.microsoft.com/office/drawing/2014/main" id="{E8D104D6-9362-D61E-38F9-2EE1B948CB8F}"/>
              </a:ext>
            </a:extLst>
          </p:cNvPr>
          <p:cNvSpPr>
            <a:spLocks noGrp="1"/>
          </p:cNvSpPr>
          <p:nvPr>
            <p:ph idx="1"/>
          </p:nvPr>
        </p:nvSpPr>
        <p:spPr/>
        <p:txBody>
          <a:bodyPr>
            <a:normAutofit/>
          </a:bodyPr>
          <a:lstStyle/>
          <a:p>
            <a:pPr algn="just">
              <a:lnSpc>
                <a:spcPct val="107000"/>
              </a:lnSpc>
              <a:spcAft>
                <a:spcPts val="800"/>
              </a:spcAft>
            </a:pPr>
            <a:r>
              <a:rPr lang="hr-HR" sz="1800" dirty="0">
                <a:solidFill>
                  <a:srgbClr val="000000"/>
                </a:solidFill>
                <a:effectLst/>
                <a:latin typeface="Times New Roman" panose="02020603050405020304" pitchFamily="18" charset="0"/>
                <a:ea typeface="Calibri" panose="020F0502020204030204" pitchFamily="34" charset="0"/>
                <a:cs typeface="Arial" panose="020B0604020202020204" pitchFamily="34" charset="0"/>
              </a:rPr>
              <a:t>Gradski vrtići kuhaju za pojedine privatne vrtiće: </a:t>
            </a:r>
            <a:r>
              <a:rPr lang="hr-HR" sz="1800" dirty="0">
                <a:effectLst/>
                <a:latin typeface="Times New Roman" panose="02020603050405020304" pitchFamily="18" charset="0"/>
                <a:ea typeface="Calibri" panose="020F0502020204030204" pitchFamily="34" charset="0"/>
                <a:cs typeface="Arial" panose="020B0604020202020204" pitchFamily="34" charset="0"/>
              </a:rPr>
              <a:t>Dugin svijet, Mariju Petković (vjerski vrtić) , Pingvin, DV </a:t>
            </a:r>
            <a:r>
              <a:rPr lang="hr-HR" sz="1800" dirty="0" err="1">
                <a:effectLst/>
                <a:latin typeface="Times New Roman" panose="02020603050405020304" pitchFamily="18" charset="0"/>
                <a:ea typeface="Calibri" panose="020F0502020204030204" pitchFamily="34" charset="0"/>
                <a:cs typeface="Arial" panose="020B0604020202020204" pitchFamily="34" charset="0"/>
              </a:rPr>
              <a:t>Šiljo</a:t>
            </a:r>
            <a:r>
              <a:rPr lang="hr-HR" sz="1800" dirty="0">
                <a:effectLst/>
                <a:latin typeface="Times New Roman" panose="02020603050405020304" pitchFamily="18" charset="0"/>
                <a:ea typeface="Calibri" panose="020F0502020204030204" pitchFamily="34" charset="0"/>
                <a:cs typeface="Arial" panose="020B0604020202020204" pitchFamily="34" charset="0"/>
              </a:rPr>
              <a:t>, DV Cvrčak i </a:t>
            </a:r>
            <a:r>
              <a:rPr lang="hr-HR" sz="1800" dirty="0" err="1">
                <a:effectLst/>
                <a:latin typeface="Times New Roman" panose="02020603050405020304" pitchFamily="18" charset="0"/>
                <a:ea typeface="Calibri" panose="020F0502020204030204" pitchFamily="34" charset="0"/>
                <a:cs typeface="Arial" panose="020B0604020202020204" pitchFamily="34" charset="0"/>
              </a:rPr>
              <a:t>Dv</a:t>
            </a:r>
            <a:r>
              <a:rPr lang="hr-HR" sz="1800" dirty="0">
                <a:effectLst/>
                <a:latin typeface="Times New Roman" panose="02020603050405020304" pitchFamily="18" charset="0"/>
                <a:ea typeface="Calibri" panose="020F0502020204030204" pitchFamily="34" charset="0"/>
                <a:cs typeface="Arial" panose="020B0604020202020204" pitchFamily="34" charset="0"/>
              </a:rPr>
              <a:t> My Day. Cijena obroka je 16 kn (2,12 eura) jer Grad Pula plaća razliku do 21 kn (2,80 eura) koliko bi inače koštao obrok. Grad za to izdvaja oko 30.000 eura na godišnjem nivou (podaci koje analiza nije obuhvatila)</a:t>
            </a:r>
            <a:endParaRPr lang="hr-HR" sz="18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spcAft>
                <a:spcPts val="800"/>
              </a:spcAft>
            </a:pPr>
            <a:r>
              <a:rPr lang="hr-HR" sz="1800" b="1" dirty="0">
                <a:effectLst/>
                <a:latin typeface="Times New Roman" panose="02020603050405020304" pitchFamily="18" charset="0"/>
                <a:ea typeface="Calibri" panose="020F0502020204030204" pitchFamily="34" charset="0"/>
                <a:cs typeface="Arial" panose="020B0604020202020204" pitchFamily="34" charset="0"/>
              </a:rPr>
              <a:t>DV Mali svijet ima prostora kuhati za još nekoliko privatnih vrtića a grad je spreman nadoknađivati razliku kako bi obrok i dalje bio 16 kn odnosno 2, 12 eura.</a:t>
            </a:r>
            <a:endParaRPr lang="hr-HR" sz="1800" b="1" dirty="0">
              <a:latin typeface="Times New Roman" panose="02020603050405020304" pitchFamily="18" charset="0"/>
              <a:ea typeface="Calibri" panose="020F0502020204030204" pitchFamily="34" charset="0"/>
              <a:cs typeface="Arial" panose="020B0604020202020204" pitchFamily="34" charset="0"/>
            </a:endParaRPr>
          </a:p>
          <a:p>
            <a:pPr algn="just">
              <a:lnSpc>
                <a:spcPct val="107000"/>
              </a:lnSpc>
              <a:spcAft>
                <a:spcPts val="800"/>
              </a:spcAft>
            </a:pPr>
            <a:r>
              <a:rPr lang="en-US" sz="1800" b="1" kern="100" dirty="0">
                <a:effectLst/>
                <a:latin typeface="Times New Roman" panose="02020603050405020304" pitchFamily="18" charset="0"/>
                <a:ea typeface="Times New Roman" panose="02020603050405020304" pitchFamily="18" charset="0"/>
                <a:cs typeface="Arial" panose="020B0604020202020204" pitchFamily="34" charset="0"/>
              </a:rPr>
              <a:t>Grad </a:t>
            </a:r>
            <a:r>
              <a:rPr lang="en-US" sz="1800" b="1" kern="100" dirty="0" err="1">
                <a:effectLst/>
                <a:latin typeface="Times New Roman" panose="02020603050405020304" pitchFamily="18" charset="0"/>
                <a:ea typeface="Times New Roman" panose="02020603050405020304" pitchFamily="18" charset="0"/>
                <a:cs typeface="Arial" panose="020B0604020202020204" pitchFamily="34" charset="0"/>
              </a:rPr>
              <a:t>će</a:t>
            </a:r>
            <a:r>
              <a:rPr lang="en-US" sz="1800" b="1" kern="100" dirty="0">
                <a:effectLst/>
                <a:latin typeface="Times New Roman" panose="02020603050405020304" pitchFamily="18" charset="0"/>
                <a:ea typeface="Times New Roman" panose="02020603050405020304" pitchFamily="18" charset="0"/>
                <a:cs typeface="Arial" panose="020B0604020202020204" pitchFamily="34" charset="0"/>
              </a:rPr>
              <a:t> za </a:t>
            </a:r>
            <a:r>
              <a:rPr lang="en-US" sz="1800" b="1" kern="100" dirty="0" err="1">
                <a:effectLst/>
                <a:latin typeface="Times New Roman" panose="02020603050405020304" pitchFamily="18" charset="0"/>
                <a:ea typeface="Times New Roman" panose="02020603050405020304" pitchFamily="18" charset="0"/>
                <a:cs typeface="Arial" panose="020B0604020202020204" pitchFamily="34" charset="0"/>
              </a:rPr>
              <a:t>novu</a:t>
            </a:r>
            <a:r>
              <a:rPr lang="en-US" sz="1800" b="1" kern="100" dirty="0">
                <a:effectLst/>
                <a:latin typeface="Times New Roman" panose="02020603050405020304" pitchFamily="18" charset="0"/>
                <a:ea typeface="Times New Roman" panose="02020603050405020304" pitchFamily="18" charset="0"/>
                <a:cs typeface="Arial" panose="020B0604020202020204" pitchFamily="34" charset="0"/>
              </a:rPr>
              <a:t> </a:t>
            </a:r>
            <a:r>
              <a:rPr lang="en-US" sz="1800" b="1" kern="100" dirty="0" err="1">
                <a:effectLst/>
                <a:latin typeface="Times New Roman" panose="02020603050405020304" pitchFamily="18" charset="0"/>
                <a:ea typeface="Times New Roman" panose="02020603050405020304" pitchFamily="18" charset="0"/>
                <a:cs typeface="Arial" panose="020B0604020202020204" pitchFamily="34" charset="0"/>
              </a:rPr>
              <a:t>proračunsku</a:t>
            </a:r>
            <a:r>
              <a:rPr lang="en-US" sz="1800" b="1" kern="100" dirty="0">
                <a:effectLst/>
                <a:latin typeface="Times New Roman" panose="02020603050405020304" pitchFamily="18" charset="0"/>
                <a:ea typeface="Times New Roman" panose="02020603050405020304" pitchFamily="18" charset="0"/>
                <a:cs typeface="Arial" panose="020B0604020202020204" pitchFamily="34" charset="0"/>
              </a:rPr>
              <a:t> </a:t>
            </a:r>
            <a:r>
              <a:rPr lang="en-US" sz="1800" b="1" kern="100" dirty="0" err="1">
                <a:effectLst/>
                <a:latin typeface="Times New Roman" panose="02020603050405020304" pitchFamily="18" charset="0"/>
                <a:ea typeface="Times New Roman" panose="02020603050405020304" pitchFamily="18" charset="0"/>
                <a:cs typeface="Arial" panose="020B0604020202020204" pitchFamily="34" charset="0"/>
              </a:rPr>
              <a:t>godinu</a:t>
            </a:r>
            <a:r>
              <a:rPr lang="en-US" sz="1800" b="1" kern="100" dirty="0">
                <a:effectLst/>
                <a:latin typeface="Times New Roman" panose="02020603050405020304" pitchFamily="18" charset="0"/>
                <a:ea typeface="Times New Roman" panose="02020603050405020304" pitchFamily="18" charset="0"/>
                <a:cs typeface="Arial" panose="020B0604020202020204" pitchFamily="34" charset="0"/>
              </a:rPr>
              <a:t>  </a:t>
            </a:r>
            <a:r>
              <a:rPr lang="en-US" sz="1800" b="1" kern="100" dirty="0" err="1">
                <a:effectLst/>
                <a:latin typeface="Times New Roman" panose="02020603050405020304" pitchFamily="18" charset="0"/>
                <a:ea typeface="Times New Roman" panose="02020603050405020304" pitchFamily="18" charset="0"/>
                <a:cs typeface="Arial" panose="020B0604020202020204" pitchFamily="34" charset="0"/>
              </a:rPr>
              <a:t>razmotriti</a:t>
            </a:r>
            <a:r>
              <a:rPr lang="en-US" sz="1800" b="1" kern="100" dirty="0">
                <a:effectLst/>
                <a:latin typeface="Times New Roman" panose="02020603050405020304" pitchFamily="18" charset="0"/>
                <a:ea typeface="Times New Roman" panose="02020603050405020304" pitchFamily="18" charset="0"/>
                <a:cs typeface="Arial" panose="020B0604020202020204" pitchFamily="34" charset="0"/>
              </a:rPr>
              <a:t> </a:t>
            </a:r>
            <a:r>
              <a:rPr lang="en-US" sz="1800" b="1" kern="100" dirty="0" err="1">
                <a:effectLst/>
                <a:latin typeface="Times New Roman" panose="02020603050405020304" pitchFamily="18" charset="0"/>
                <a:ea typeface="Times New Roman" panose="02020603050405020304" pitchFamily="18" charset="0"/>
                <a:cs typeface="Arial" panose="020B0604020202020204" pitchFamily="34" charset="0"/>
              </a:rPr>
              <a:t>donošenje</a:t>
            </a:r>
            <a:r>
              <a:rPr lang="en-US" sz="1800" b="1" kern="100" dirty="0">
                <a:effectLst/>
                <a:latin typeface="Times New Roman" panose="02020603050405020304" pitchFamily="18" charset="0"/>
                <a:ea typeface="Times New Roman" panose="02020603050405020304" pitchFamily="18" charset="0"/>
                <a:cs typeface="Arial" panose="020B0604020202020204" pitchFamily="34" charset="0"/>
              </a:rPr>
              <a:t> </a:t>
            </a:r>
            <a:r>
              <a:rPr lang="en-US" sz="1800" b="1" kern="100" dirty="0" err="1">
                <a:effectLst/>
                <a:latin typeface="Times New Roman" panose="02020603050405020304" pitchFamily="18" charset="0"/>
                <a:ea typeface="Times New Roman" panose="02020603050405020304" pitchFamily="18" charset="0"/>
                <a:cs typeface="Arial" panose="020B0604020202020204" pitchFamily="34" charset="0"/>
              </a:rPr>
              <a:t>odluke</a:t>
            </a:r>
            <a:r>
              <a:rPr lang="en-US" sz="1800" kern="100" dirty="0">
                <a:effectLst/>
                <a:latin typeface="Times New Roman" panose="02020603050405020304" pitchFamily="18" charset="0"/>
                <a:ea typeface="Times New Roman" panose="02020603050405020304" pitchFamily="18" charset="0"/>
                <a:cs typeface="Arial" panose="020B0604020202020204" pitchFamily="34" charset="0"/>
              </a:rPr>
              <a:t> </a:t>
            </a:r>
            <a:r>
              <a:rPr lang="en-US" sz="1800" kern="100" dirty="0" err="1">
                <a:effectLst/>
                <a:latin typeface="Times New Roman" panose="02020603050405020304" pitchFamily="18" charset="0"/>
                <a:ea typeface="Times New Roman" panose="02020603050405020304" pitchFamily="18" charset="0"/>
                <a:cs typeface="Arial" panose="020B0604020202020204" pitchFamily="34" charset="0"/>
              </a:rPr>
              <a:t>koja</a:t>
            </a:r>
            <a:r>
              <a:rPr lang="en-US" sz="1800" kern="100" dirty="0">
                <a:effectLst/>
                <a:latin typeface="Times New Roman" panose="02020603050405020304" pitchFamily="18" charset="0"/>
                <a:ea typeface="Times New Roman" panose="02020603050405020304" pitchFamily="18" charset="0"/>
                <a:cs typeface="Arial" panose="020B0604020202020204" pitchFamily="34" charset="0"/>
              </a:rPr>
              <a:t> bi </a:t>
            </a:r>
            <a:r>
              <a:rPr lang="en-US" sz="1800" kern="100" dirty="0" err="1">
                <a:effectLst/>
                <a:latin typeface="Times New Roman" panose="02020603050405020304" pitchFamily="18" charset="0"/>
                <a:ea typeface="Times New Roman" panose="02020603050405020304" pitchFamily="18" charset="0"/>
                <a:cs typeface="Arial" panose="020B0604020202020204" pitchFamily="34" charset="0"/>
              </a:rPr>
              <a:t>uvažavala</a:t>
            </a:r>
            <a:r>
              <a:rPr lang="en-US" sz="1800" kern="100" dirty="0">
                <a:effectLst/>
                <a:latin typeface="Times New Roman" panose="02020603050405020304" pitchFamily="18" charset="0"/>
                <a:ea typeface="Times New Roman" panose="02020603050405020304" pitchFamily="18" charset="0"/>
                <a:cs typeface="Arial" panose="020B0604020202020204" pitchFamily="34" charset="0"/>
              </a:rPr>
              <a:t> </a:t>
            </a:r>
            <a:r>
              <a:rPr lang="en-US" sz="1800" kern="100" dirty="0" err="1">
                <a:effectLst/>
                <a:latin typeface="Times New Roman" panose="02020603050405020304" pitchFamily="18" charset="0"/>
                <a:ea typeface="Times New Roman" panose="02020603050405020304" pitchFamily="18" charset="0"/>
                <a:cs typeface="Arial" panose="020B0604020202020204" pitchFamily="34" charset="0"/>
              </a:rPr>
              <a:t>specifičnosti</a:t>
            </a:r>
            <a:r>
              <a:rPr lang="en-US" sz="1800" kern="100" dirty="0">
                <a:effectLst/>
                <a:latin typeface="Times New Roman" panose="02020603050405020304" pitchFamily="18" charset="0"/>
                <a:ea typeface="Times New Roman" panose="02020603050405020304" pitchFamily="18" charset="0"/>
                <a:cs typeface="Arial" panose="020B0604020202020204" pitchFamily="34" charset="0"/>
              </a:rPr>
              <a:t> </a:t>
            </a:r>
            <a:r>
              <a:rPr lang="en-US" sz="1800" kern="100" dirty="0" err="1">
                <a:effectLst/>
                <a:latin typeface="Times New Roman" panose="02020603050405020304" pitchFamily="18" charset="0"/>
                <a:ea typeface="Times New Roman" panose="02020603050405020304" pitchFamily="18" charset="0"/>
                <a:cs typeface="Arial" panose="020B0604020202020204" pitchFamily="34" charset="0"/>
              </a:rPr>
              <a:t>pojedinog</a:t>
            </a:r>
            <a:r>
              <a:rPr lang="en-US" sz="1800" kern="100" dirty="0">
                <a:effectLst/>
                <a:latin typeface="Times New Roman" panose="02020603050405020304" pitchFamily="18" charset="0"/>
                <a:ea typeface="Times New Roman" panose="02020603050405020304" pitchFamily="18" charset="0"/>
                <a:cs typeface="Arial" panose="020B0604020202020204" pitchFamily="34" charset="0"/>
              </a:rPr>
              <a:t> vrtića </a:t>
            </a:r>
            <a:r>
              <a:rPr lang="en-US" sz="1800" kern="100" dirty="0" err="1">
                <a:effectLst/>
                <a:latin typeface="Times New Roman" panose="02020603050405020304" pitchFamily="18" charset="0"/>
                <a:ea typeface="Times New Roman" panose="02020603050405020304" pitchFamily="18" charset="0"/>
                <a:cs typeface="Arial" panose="020B0604020202020204" pitchFamily="34" charset="0"/>
              </a:rPr>
              <a:t>odnosno</a:t>
            </a:r>
            <a:r>
              <a:rPr lang="en-US" sz="1800" kern="100" dirty="0">
                <a:effectLst/>
                <a:latin typeface="Times New Roman" panose="02020603050405020304" pitchFamily="18" charset="0"/>
                <a:ea typeface="Times New Roman" panose="02020603050405020304" pitchFamily="18" charset="0"/>
                <a:cs typeface="Arial" panose="020B0604020202020204" pitchFamily="34" charset="0"/>
              </a:rPr>
              <a:t> </a:t>
            </a:r>
            <a:r>
              <a:rPr lang="en-US" sz="1800" kern="100" dirty="0" err="1">
                <a:effectLst/>
                <a:latin typeface="Times New Roman" panose="02020603050405020304" pitchFamily="18" charset="0"/>
                <a:ea typeface="Times New Roman" panose="02020603050405020304" pitchFamily="18" charset="0"/>
                <a:cs typeface="Arial" panose="020B0604020202020204" pitchFamily="34" charset="0"/>
              </a:rPr>
              <a:t>razmotriti</a:t>
            </a:r>
            <a:r>
              <a:rPr lang="en-US" sz="1800" kern="100" dirty="0">
                <a:effectLst/>
                <a:latin typeface="Times New Roman" panose="02020603050405020304" pitchFamily="18" charset="0"/>
                <a:ea typeface="Times New Roman" panose="02020603050405020304" pitchFamily="18" charset="0"/>
                <a:cs typeface="Arial" panose="020B0604020202020204" pitchFamily="34" charset="0"/>
              </a:rPr>
              <a:t> i </a:t>
            </a:r>
            <a:r>
              <a:rPr lang="en-US" sz="1800" kern="100" dirty="0" err="1">
                <a:effectLst/>
                <a:latin typeface="Times New Roman" panose="02020603050405020304" pitchFamily="18" charset="0"/>
                <a:ea typeface="Times New Roman" panose="02020603050405020304" pitchFamily="18" charset="0"/>
                <a:cs typeface="Arial" panose="020B0604020202020204" pitchFamily="34" charset="0"/>
              </a:rPr>
              <a:t>propisati</a:t>
            </a:r>
            <a:r>
              <a:rPr lang="en-US" sz="1800" kern="100" dirty="0">
                <a:effectLst/>
                <a:latin typeface="Times New Roman" panose="02020603050405020304" pitchFamily="18" charset="0"/>
                <a:ea typeface="Times New Roman" panose="02020603050405020304" pitchFamily="18" charset="0"/>
                <a:cs typeface="Arial" panose="020B0604020202020204" pitchFamily="34" charset="0"/>
              </a:rPr>
              <a:t> </a:t>
            </a:r>
            <a:r>
              <a:rPr lang="en-US" sz="1800" kern="100" dirty="0" err="1">
                <a:effectLst/>
                <a:latin typeface="Times New Roman" panose="02020603050405020304" pitchFamily="18" charset="0"/>
                <a:ea typeface="Times New Roman" panose="02020603050405020304" pitchFamily="18" charset="0"/>
                <a:cs typeface="Arial" panose="020B0604020202020204" pitchFamily="34" charset="0"/>
              </a:rPr>
              <a:t>dodatne</a:t>
            </a:r>
            <a:r>
              <a:rPr lang="en-US" sz="1800" kern="100" dirty="0">
                <a:effectLst/>
                <a:latin typeface="Times New Roman" panose="02020603050405020304" pitchFamily="18" charset="0"/>
                <a:ea typeface="Times New Roman" panose="02020603050405020304" pitchFamily="18" charset="0"/>
                <a:cs typeface="Arial" panose="020B0604020202020204" pitchFamily="34" charset="0"/>
              </a:rPr>
              <a:t> </a:t>
            </a:r>
            <a:r>
              <a:rPr lang="en-US" sz="1800" kern="100" dirty="0" err="1">
                <a:effectLst/>
                <a:latin typeface="Times New Roman" panose="02020603050405020304" pitchFamily="18" charset="0"/>
                <a:ea typeface="Times New Roman" panose="02020603050405020304" pitchFamily="18" charset="0"/>
                <a:cs typeface="Arial" panose="020B0604020202020204" pitchFamily="34" charset="0"/>
              </a:rPr>
              <a:t>pogodnosti</a:t>
            </a:r>
            <a:r>
              <a:rPr lang="en-US" sz="1800" kern="100" dirty="0">
                <a:effectLst/>
                <a:latin typeface="Times New Roman" panose="02020603050405020304" pitchFamily="18" charset="0"/>
                <a:ea typeface="Times New Roman" panose="02020603050405020304" pitchFamily="18" charset="0"/>
                <a:cs typeface="Arial" panose="020B0604020202020204" pitchFamily="34" charset="0"/>
              </a:rPr>
              <a:t> za </a:t>
            </a:r>
            <a:r>
              <a:rPr lang="en-US" sz="1800" kern="100" dirty="0" err="1">
                <a:effectLst/>
                <a:latin typeface="Times New Roman" panose="02020603050405020304" pitchFamily="18" charset="0"/>
                <a:ea typeface="Times New Roman" panose="02020603050405020304" pitchFamily="18" charset="0"/>
                <a:cs typeface="Arial" panose="020B0604020202020204" pitchFamily="34" charset="0"/>
              </a:rPr>
              <a:t>privatne</a:t>
            </a:r>
            <a:r>
              <a:rPr lang="en-US" sz="1800" kern="100" dirty="0">
                <a:effectLst/>
                <a:latin typeface="Times New Roman" panose="02020603050405020304" pitchFamily="18" charset="0"/>
                <a:ea typeface="Times New Roman" panose="02020603050405020304" pitchFamily="18" charset="0"/>
                <a:cs typeface="Arial" panose="020B0604020202020204" pitchFamily="34" charset="0"/>
              </a:rPr>
              <a:t> </a:t>
            </a:r>
            <a:r>
              <a:rPr lang="en-US" sz="1800" kern="100" dirty="0" err="1">
                <a:effectLst/>
                <a:latin typeface="Times New Roman" panose="02020603050405020304" pitchFamily="18" charset="0"/>
                <a:ea typeface="Times New Roman" panose="02020603050405020304" pitchFamily="18" charset="0"/>
                <a:cs typeface="Arial" panose="020B0604020202020204" pitchFamily="34" charset="0"/>
              </a:rPr>
              <a:t>vrtiće</a:t>
            </a:r>
            <a:r>
              <a:rPr lang="en-US" sz="1800" kern="100" dirty="0">
                <a:effectLst/>
                <a:latin typeface="Times New Roman" panose="02020603050405020304" pitchFamily="18" charset="0"/>
                <a:ea typeface="Times New Roman" panose="02020603050405020304" pitchFamily="18" charset="0"/>
                <a:cs typeface="Arial" panose="020B0604020202020204" pitchFamily="34" charset="0"/>
              </a:rPr>
              <a:t> koji </a:t>
            </a:r>
            <a:r>
              <a:rPr lang="en-US" sz="1800" kern="100" dirty="0" err="1">
                <a:effectLst/>
                <a:latin typeface="Times New Roman" panose="02020603050405020304" pitchFamily="18" charset="0"/>
                <a:ea typeface="Times New Roman" panose="02020603050405020304" pitchFamily="18" charset="0"/>
                <a:cs typeface="Arial" panose="020B0604020202020204" pitchFamily="34" charset="0"/>
              </a:rPr>
              <a:t>upisuju</a:t>
            </a:r>
            <a:r>
              <a:rPr lang="en-US" sz="1800" kern="100" dirty="0">
                <a:effectLst/>
                <a:latin typeface="Times New Roman" panose="02020603050405020304" pitchFamily="18" charset="0"/>
                <a:ea typeface="Times New Roman" panose="02020603050405020304" pitchFamily="18" charset="0"/>
                <a:cs typeface="Arial" panose="020B0604020202020204" pitchFamily="34" charset="0"/>
              </a:rPr>
              <a:t> </a:t>
            </a:r>
            <a:r>
              <a:rPr lang="en-US" sz="1800" kern="100" dirty="0" err="1">
                <a:effectLst/>
                <a:latin typeface="Times New Roman" panose="02020603050405020304" pitchFamily="18" charset="0"/>
                <a:ea typeface="Times New Roman" panose="02020603050405020304" pitchFamily="18" charset="0"/>
                <a:cs typeface="Arial" panose="020B0604020202020204" pitchFamily="34" charset="0"/>
              </a:rPr>
              <a:t>djecu</a:t>
            </a:r>
            <a:r>
              <a:rPr lang="en-US" sz="1800" kern="100" dirty="0">
                <a:effectLst/>
                <a:latin typeface="Times New Roman" panose="02020603050405020304" pitchFamily="18" charset="0"/>
                <a:ea typeface="Times New Roman" panose="02020603050405020304" pitchFamily="18" charset="0"/>
                <a:cs typeface="Arial" panose="020B0604020202020204" pitchFamily="34" charset="0"/>
              </a:rPr>
              <a:t> s </a:t>
            </a:r>
            <a:r>
              <a:rPr lang="en-US" sz="1800" kern="100" dirty="0" err="1">
                <a:effectLst/>
                <a:latin typeface="Times New Roman" panose="02020603050405020304" pitchFamily="18" charset="0"/>
                <a:ea typeface="Times New Roman" panose="02020603050405020304" pitchFamily="18" charset="0"/>
                <a:cs typeface="Arial" panose="020B0604020202020204" pitchFamily="34" charset="0"/>
              </a:rPr>
              <a:t>poteškoćama</a:t>
            </a:r>
            <a:r>
              <a:rPr lang="en-US" sz="1800" kern="100" dirty="0">
                <a:effectLst/>
                <a:latin typeface="Times New Roman" panose="02020603050405020304" pitchFamily="18" charset="0"/>
                <a:ea typeface="Times New Roman" panose="02020603050405020304" pitchFamily="18" charset="0"/>
                <a:cs typeface="Arial" panose="020B0604020202020204" pitchFamily="34" charset="0"/>
              </a:rPr>
              <a:t> u </a:t>
            </a:r>
            <a:r>
              <a:rPr lang="en-US" sz="1800" kern="100" dirty="0" err="1">
                <a:effectLst/>
                <a:latin typeface="Times New Roman" panose="02020603050405020304" pitchFamily="18" charset="0"/>
                <a:ea typeface="Times New Roman" panose="02020603050405020304" pitchFamily="18" charset="0"/>
                <a:cs typeface="Arial" panose="020B0604020202020204" pitchFamily="34" charset="0"/>
              </a:rPr>
              <a:t>razvoju</a:t>
            </a:r>
            <a:r>
              <a:rPr lang="en-US" sz="1800" kern="100" dirty="0">
                <a:effectLst/>
                <a:latin typeface="Times New Roman" panose="02020603050405020304" pitchFamily="18" charset="0"/>
                <a:ea typeface="Times New Roman" panose="02020603050405020304" pitchFamily="18" charset="0"/>
                <a:cs typeface="Arial" panose="020B0604020202020204" pitchFamily="34" charset="0"/>
              </a:rPr>
              <a:t> (</a:t>
            </a:r>
            <a:r>
              <a:rPr lang="hr-HR" sz="1800" kern="100" dirty="0">
                <a:effectLst/>
                <a:latin typeface="Times New Roman" panose="02020603050405020304" pitchFamily="18" charset="0"/>
                <a:ea typeface="Times New Roman" panose="02020603050405020304" pitchFamily="18" charset="0"/>
                <a:cs typeface="Arial" panose="020B0604020202020204" pitchFamily="34" charset="0"/>
              </a:rPr>
              <a:t>primjerice </a:t>
            </a:r>
            <a:r>
              <a:rPr lang="en-US" sz="1800" kern="100" dirty="0" err="1">
                <a:effectLst/>
                <a:latin typeface="Times New Roman" panose="02020603050405020304" pitchFamily="18" charset="0"/>
                <a:ea typeface="Times New Roman" panose="02020603050405020304" pitchFamily="18" charset="0"/>
                <a:cs typeface="Arial" panose="020B0604020202020204" pitchFamily="34" charset="0"/>
              </a:rPr>
              <a:t>već</a:t>
            </a:r>
            <a:r>
              <a:rPr lang="hr-HR" sz="1800" kern="100" dirty="0">
                <a:latin typeface="Times New Roman" panose="02020603050405020304" pitchFamily="18" charset="0"/>
                <a:ea typeface="Times New Roman" panose="02020603050405020304" pitchFamily="18" charset="0"/>
                <a:cs typeface="Arial" panose="020B0604020202020204" pitchFamily="34" charset="0"/>
              </a:rPr>
              <a:t>a</a:t>
            </a:r>
            <a:r>
              <a:rPr lang="en-US" sz="1800" kern="100" dirty="0">
                <a:effectLst/>
                <a:latin typeface="Times New Roman" panose="02020603050405020304" pitchFamily="18" charset="0"/>
                <a:ea typeface="Times New Roman" panose="02020603050405020304" pitchFamily="18" charset="0"/>
                <a:cs typeface="Arial" panose="020B0604020202020204" pitchFamily="34" charset="0"/>
              </a:rPr>
              <a:t> </a:t>
            </a:r>
            <a:r>
              <a:rPr lang="en-US" sz="1800" kern="100" dirty="0" err="1">
                <a:effectLst/>
                <a:latin typeface="Times New Roman" panose="02020603050405020304" pitchFamily="18" charset="0"/>
                <a:ea typeface="Times New Roman" panose="02020603050405020304" pitchFamily="18" charset="0"/>
                <a:cs typeface="Arial" panose="020B0604020202020204" pitchFamily="34" charset="0"/>
              </a:rPr>
              <a:t>ekonomska</a:t>
            </a:r>
            <a:r>
              <a:rPr lang="en-US" sz="1800" kern="100" dirty="0">
                <a:effectLst/>
                <a:latin typeface="Times New Roman" panose="02020603050405020304" pitchFamily="18" charset="0"/>
                <a:ea typeface="Times New Roman" panose="02020603050405020304" pitchFamily="18" charset="0"/>
                <a:cs typeface="Arial" panose="020B0604020202020204" pitchFamily="34" charset="0"/>
              </a:rPr>
              <a:t> </a:t>
            </a:r>
            <a:r>
              <a:rPr lang="en-US" sz="1800" kern="100" dirty="0" err="1">
                <a:effectLst/>
                <a:latin typeface="Times New Roman" panose="02020603050405020304" pitchFamily="18" charset="0"/>
                <a:ea typeface="Times New Roman" panose="02020603050405020304" pitchFamily="18" charset="0"/>
                <a:cs typeface="Arial" panose="020B0604020202020204" pitchFamily="34" charset="0"/>
              </a:rPr>
              <a:t>cijena</a:t>
            </a:r>
            <a:r>
              <a:rPr lang="en-US" sz="1800" kern="100" dirty="0">
                <a:effectLst/>
                <a:latin typeface="Times New Roman" panose="02020603050405020304" pitchFamily="18" charset="0"/>
                <a:ea typeface="Times New Roman" panose="02020603050405020304" pitchFamily="18" charset="0"/>
                <a:cs typeface="Arial" panose="020B0604020202020204" pitchFamily="34" charset="0"/>
              </a:rPr>
              <a:t> za </a:t>
            </a:r>
            <a:r>
              <a:rPr lang="en-US" sz="1800" kern="100" dirty="0" err="1">
                <a:effectLst/>
                <a:latin typeface="Times New Roman" panose="02020603050405020304" pitchFamily="18" charset="0"/>
                <a:ea typeface="Times New Roman" panose="02020603050405020304" pitchFamily="18" charset="0"/>
                <a:cs typeface="Arial" panose="020B0604020202020204" pitchFamily="34" charset="0"/>
              </a:rPr>
              <a:t>dijete</a:t>
            </a:r>
            <a:r>
              <a:rPr lang="en-US" sz="1800" kern="100" dirty="0">
                <a:effectLst/>
                <a:latin typeface="Times New Roman" panose="02020603050405020304" pitchFamily="18" charset="0"/>
                <a:ea typeface="Times New Roman" panose="02020603050405020304" pitchFamily="18" charset="0"/>
                <a:cs typeface="Arial" panose="020B0604020202020204" pitchFamily="34" charset="0"/>
              </a:rPr>
              <a:t> s </a:t>
            </a:r>
            <a:r>
              <a:rPr lang="en-US" sz="1800" kern="100" dirty="0" err="1">
                <a:effectLst/>
                <a:latin typeface="Times New Roman" panose="02020603050405020304" pitchFamily="18" charset="0"/>
                <a:ea typeface="Times New Roman" panose="02020603050405020304" pitchFamily="18" charset="0"/>
                <a:cs typeface="Arial" panose="020B0604020202020204" pitchFamily="34" charset="0"/>
              </a:rPr>
              <a:t>poteškoćama</a:t>
            </a:r>
            <a:r>
              <a:rPr lang="en-US" sz="1800" kern="100" dirty="0">
                <a:effectLst/>
                <a:latin typeface="Times New Roman" panose="02020603050405020304" pitchFamily="18" charset="0"/>
                <a:ea typeface="Times New Roman" panose="02020603050405020304" pitchFamily="18" charset="0"/>
                <a:cs typeface="Arial" panose="020B0604020202020204" pitchFamily="34" charset="0"/>
              </a:rPr>
              <a:t> u </a:t>
            </a:r>
            <a:r>
              <a:rPr lang="en-US" sz="1800" kern="100" dirty="0" err="1">
                <a:effectLst/>
                <a:latin typeface="Times New Roman" panose="02020603050405020304" pitchFamily="18" charset="0"/>
                <a:ea typeface="Times New Roman" panose="02020603050405020304" pitchFamily="18" charset="0"/>
                <a:cs typeface="Arial" panose="020B0604020202020204" pitchFamily="34" charset="0"/>
              </a:rPr>
              <a:t>razvoju</a:t>
            </a:r>
            <a:r>
              <a:rPr lang="hr-HR" sz="1800" kern="100" dirty="0">
                <a:latin typeface="Times New Roman" panose="02020603050405020304" pitchFamily="18" charset="0"/>
                <a:ea typeface="Times New Roman" panose="02020603050405020304" pitchFamily="18" charset="0"/>
                <a:cs typeface="Arial" panose="020B0604020202020204" pitchFamily="34" charset="0"/>
              </a:rPr>
              <a:t>, sufinanciranje zapošljavanja asistenta i </a:t>
            </a:r>
            <a:r>
              <a:rPr lang="hr-HR" sz="1800" kern="100" dirty="0" err="1">
                <a:latin typeface="Times New Roman" panose="02020603050405020304" pitchFamily="18" charset="0"/>
                <a:ea typeface="Times New Roman" panose="02020603050405020304" pitchFamily="18" charset="0"/>
                <a:cs typeface="Arial" panose="020B0604020202020204" pitchFamily="34" charset="0"/>
              </a:rPr>
              <a:t>sl</a:t>
            </a:r>
            <a:r>
              <a:rPr lang="en-US" sz="1800" kern="100" dirty="0">
                <a:effectLst/>
                <a:latin typeface="Times New Roman" panose="02020603050405020304" pitchFamily="18" charset="0"/>
                <a:ea typeface="Times New Roman" panose="02020603050405020304" pitchFamily="18" charset="0"/>
                <a:cs typeface="Arial" panose="020B0604020202020204" pitchFamily="34" charset="0"/>
              </a:rPr>
              <a:t>).</a:t>
            </a:r>
            <a:endParaRPr lang="hr-HR" sz="1800" kern="100" dirty="0">
              <a:effectLst/>
              <a:latin typeface="Times New Roman" panose="02020603050405020304" pitchFamily="18" charset="0"/>
              <a:ea typeface="Times New Roman" panose="02020603050405020304" pitchFamily="18" charset="0"/>
              <a:cs typeface="Arial" panose="020B0604020202020204" pitchFamily="34" charset="0"/>
            </a:endParaRPr>
          </a:p>
          <a:p>
            <a:pPr algn="just">
              <a:lnSpc>
                <a:spcPct val="107000"/>
              </a:lnSpc>
              <a:spcAft>
                <a:spcPts val="800"/>
              </a:spcAft>
            </a:pPr>
            <a:endParaRPr lang="hr-HR" sz="1800" dirty="0">
              <a:effectLst/>
              <a:latin typeface="Calibri" panose="020F0502020204030204" pitchFamily="34" charset="0"/>
              <a:ea typeface="Calibri" panose="020F0502020204030204" pitchFamily="34" charset="0"/>
              <a:cs typeface="Arial" panose="020B0604020202020204" pitchFamily="34" charset="0"/>
            </a:endParaRPr>
          </a:p>
          <a:p>
            <a:pPr algn="l"/>
            <a:endParaRPr lang="hr-HR" sz="1800" b="0" i="0" u="none" strike="noStrike" baseline="0" dirty="0">
              <a:latin typeface="TimesNewRomanPSMT"/>
            </a:endParaRPr>
          </a:p>
        </p:txBody>
      </p:sp>
    </p:spTree>
    <p:extLst>
      <p:ext uri="{BB962C8B-B14F-4D97-AF65-F5344CB8AC3E}">
        <p14:creationId xmlns:p14="http://schemas.microsoft.com/office/powerpoint/2010/main" val="15353870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D39B6BBA-B4B2-DB8D-1328-F23A3B2740BF}"/>
              </a:ext>
            </a:extLst>
          </p:cNvPr>
          <p:cNvSpPr>
            <a:spLocks noGrp="1"/>
          </p:cNvSpPr>
          <p:nvPr>
            <p:ph type="title"/>
          </p:nvPr>
        </p:nvSpPr>
        <p:spPr/>
        <p:txBody>
          <a:bodyPr>
            <a:normAutofit fontScale="90000"/>
          </a:bodyPr>
          <a:lstStyle/>
          <a:p>
            <a:r>
              <a:rPr lang="hr-HR" dirty="0"/>
              <a:t>Jačanje usluga i mreže dječjih vrtića na području Pule – budući planovi Grada Pule - Pola</a:t>
            </a:r>
          </a:p>
        </p:txBody>
      </p:sp>
      <p:sp>
        <p:nvSpPr>
          <p:cNvPr id="3" name="Rezervirano mjesto sadržaja 2">
            <a:extLst>
              <a:ext uri="{FF2B5EF4-FFF2-40B4-BE49-F238E27FC236}">
                <a16:creationId xmlns:a16="http://schemas.microsoft.com/office/drawing/2014/main" id="{5ACDB10F-ED14-6E38-EC8B-A0C4C67EE840}"/>
              </a:ext>
            </a:extLst>
          </p:cNvPr>
          <p:cNvSpPr>
            <a:spLocks noGrp="1"/>
          </p:cNvSpPr>
          <p:nvPr>
            <p:ph idx="1"/>
          </p:nvPr>
        </p:nvSpPr>
        <p:spPr/>
        <p:txBody>
          <a:bodyPr/>
          <a:lstStyle/>
          <a:p>
            <a:pPr algn="just">
              <a:lnSpc>
                <a:spcPct val="107000"/>
              </a:lnSpc>
              <a:spcAft>
                <a:spcPts val="800"/>
              </a:spcAft>
            </a:pPr>
            <a:r>
              <a:rPr lang="hr-HR" sz="2000" kern="100" dirty="0">
                <a:latin typeface="Times New Roman" panose="02020603050405020304" pitchFamily="18" charset="0"/>
                <a:ea typeface="Times New Roman" panose="02020603050405020304" pitchFamily="18" charset="0"/>
                <a:cs typeface="Arial" panose="020B0604020202020204" pitchFamily="34" charset="0"/>
              </a:rPr>
              <a:t>Grad će razmotriti i </a:t>
            </a:r>
            <a:r>
              <a:rPr lang="hr-HR" sz="2000" b="1" kern="100" dirty="0">
                <a:latin typeface="Times New Roman" panose="02020603050405020304" pitchFamily="18" charset="0"/>
                <a:ea typeface="Times New Roman" panose="02020603050405020304" pitchFamily="18" charset="0"/>
                <a:cs typeface="Arial" panose="020B0604020202020204" pitchFamily="34" charset="0"/>
              </a:rPr>
              <a:t>provođenje programa potpore stručnog tima</a:t>
            </a:r>
            <a:r>
              <a:rPr lang="hr-HR" sz="2000" kern="100" dirty="0">
                <a:latin typeface="Times New Roman" panose="02020603050405020304" pitchFamily="18" charset="0"/>
                <a:ea typeface="Times New Roman" panose="02020603050405020304" pitchFamily="18" charset="0"/>
                <a:cs typeface="Arial" panose="020B0604020202020204" pitchFamily="34" charset="0"/>
              </a:rPr>
              <a:t> za potrebe vrtića drugih osnivača. </a:t>
            </a:r>
          </a:p>
          <a:p>
            <a:pPr algn="just">
              <a:lnSpc>
                <a:spcPct val="107000"/>
              </a:lnSpc>
              <a:spcAft>
                <a:spcPts val="800"/>
              </a:spcAft>
            </a:pPr>
            <a:r>
              <a:rPr lang="hr-HR" kern="100" dirty="0">
                <a:latin typeface="Times New Roman" panose="02020603050405020304" pitchFamily="18" charset="0"/>
                <a:ea typeface="Times New Roman" panose="02020603050405020304" pitchFamily="18" charset="0"/>
                <a:cs typeface="Arial" panose="020B0604020202020204" pitchFamily="34" charset="0"/>
              </a:rPr>
              <a:t>Grad će razmotriti </a:t>
            </a:r>
            <a:r>
              <a:rPr lang="hr-HR" b="1" kern="100" dirty="0">
                <a:latin typeface="Times New Roman" panose="02020603050405020304" pitchFamily="18" charset="0"/>
                <a:ea typeface="Times New Roman" panose="02020603050405020304" pitchFamily="18" charset="0"/>
                <a:cs typeface="Arial" panose="020B0604020202020204" pitchFamily="34" charset="0"/>
              </a:rPr>
              <a:t>uvođenje novog sustava sufinanciranja putem javnog poziva </a:t>
            </a:r>
            <a:r>
              <a:rPr lang="hr-HR" kern="100" dirty="0">
                <a:latin typeface="Times New Roman" panose="02020603050405020304" pitchFamily="18" charset="0"/>
                <a:ea typeface="Times New Roman" panose="02020603050405020304" pitchFamily="18" charset="0"/>
                <a:cs typeface="Arial" panose="020B0604020202020204" pitchFamily="34" charset="0"/>
              </a:rPr>
              <a:t>ustanovama/privatnim vrtićima</a:t>
            </a:r>
            <a:endParaRPr lang="hr-HR" sz="2000" kern="100" dirty="0">
              <a:latin typeface="Times New Roman" panose="02020603050405020304" pitchFamily="18" charset="0"/>
              <a:ea typeface="Times New Roman" panose="02020603050405020304" pitchFamily="18" charset="0"/>
              <a:cs typeface="Arial" panose="020B0604020202020204" pitchFamily="34" charset="0"/>
            </a:endParaRPr>
          </a:p>
          <a:p>
            <a:pPr algn="just">
              <a:lnSpc>
                <a:spcPct val="107000"/>
              </a:lnSpc>
              <a:spcAft>
                <a:spcPts val="800"/>
              </a:spcAft>
            </a:pPr>
            <a:r>
              <a:rPr lang="hr-HR" sz="2000" kern="100" dirty="0">
                <a:effectLst/>
                <a:latin typeface="Times New Roman" panose="02020603050405020304" pitchFamily="18" charset="0"/>
                <a:ea typeface="Times New Roman" panose="02020603050405020304" pitchFamily="18" charset="0"/>
                <a:cs typeface="Arial" panose="020B0604020202020204" pitchFamily="34" charset="0"/>
              </a:rPr>
              <a:t>To je ujedno i </a:t>
            </a:r>
            <a:r>
              <a:rPr lang="hr-HR" sz="2000" b="1" kern="100" dirty="0">
                <a:effectLst/>
                <a:latin typeface="Times New Roman" panose="02020603050405020304" pitchFamily="18" charset="0"/>
                <a:ea typeface="Times New Roman" panose="02020603050405020304" pitchFamily="18" charset="0"/>
                <a:cs typeface="Arial" panose="020B0604020202020204" pitchFamily="34" charset="0"/>
              </a:rPr>
              <a:t>SVRHA FORMIRANE RADNE SKUPINE </a:t>
            </a:r>
            <a:r>
              <a:rPr lang="hr-HR" sz="2000" kern="100" dirty="0">
                <a:effectLst/>
                <a:latin typeface="Times New Roman" panose="02020603050405020304" pitchFamily="18" charset="0"/>
                <a:ea typeface="Times New Roman" panose="02020603050405020304" pitchFamily="18" charset="0"/>
                <a:cs typeface="Arial" panose="020B0604020202020204" pitchFamily="34" charset="0"/>
              </a:rPr>
              <a:t>predstavnika Grada, Udruge privatnih vrtića i roditelja. Dakle, pronaći dugoročno održive i pravedne modele financiranja usluga predškolskog odgoja koji neće narušiti </a:t>
            </a:r>
            <a:r>
              <a:rPr lang="hr-HR" sz="2000" kern="100" dirty="0">
                <a:latin typeface="Times New Roman" panose="02020603050405020304" pitchFamily="18" charset="0"/>
                <a:ea typeface="Times New Roman" panose="02020603050405020304" pitchFamily="18" charset="0"/>
                <a:cs typeface="Arial" panose="020B0604020202020204" pitchFamily="34" charset="0"/>
              </a:rPr>
              <a:t>cjelokupni sustav </a:t>
            </a:r>
            <a:r>
              <a:rPr lang="hr-HR" kern="100" dirty="0">
                <a:latin typeface="Times New Roman" panose="02020603050405020304" pitchFamily="18" charset="0"/>
                <a:ea typeface="Times New Roman" panose="02020603050405020304" pitchFamily="18" charset="0"/>
                <a:cs typeface="Arial" panose="020B0604020202020204" pitchFamily="34" charset="0"/>
              </a:rPr>
              <a:t>z</a:t>
            </a:r>
            <a:r>
              <a:rPr lang="hr-HR" sz="2000" kern="100" dirty="0">
                <a:latin typeface="Times New Roman" panose="02020603050405020304" pitchFamily="18" charset="0"/>
                <a:ea typeface="Times New Roman" panose="02020603050405020304" pitchFamily="18" charset="0"/>
                <a:cs typeface="Arial" panose="020B0604020202020204" pitchFamily="34" charset="0"/>
              </a:rPr>
              <a:t>a što je potrebno </a:t>
            </a:r>
            <a:r>
              <a:rPr lang="hr-HR" sz="2000" b="1" kern="100" dirty="0">
                <a:latin typeface="Times New Roman" panose="02020603050405020304" pitchFamily="18" charset="0"/>
                <a:ea typeface="Times New Roman" panose="02020603050405020304" pitchFamily="18" charset="0"/>
                <a:cs typeface="Arial" panose="020B0604020202020204" pitchFamily="34" charset="0"/>
              </a:rPr>
              <a:t>određeno vrijeme</a:t>
            </a:r>
            <a:r>
              <a:rPr lang="hr-HR" sz="2000" kern="100" dirty="0">
                <a:latin typeface="Times New Roman" panose="02020603050405020304" pitchFamily="18" charset="0"/>
                <a:ea typeface="Times New Roman" panose="02020603050405020304" pitchFamily="18" charset="0"/>
                <a:cs typeface="Arial" panose="020B0604020202020204" pitchFamily="34" charset="0"/>
              </a:rPr>
              <a:t>.</a:t>
            </a:r>
            <a:endParaRPr lang="hr-HR" sz="2000" kern="100" dirty="0">
              <a:effectLst/>
              <a:latin typeface="Calibri" panose="020F0502020204030204" pitchFamily="34" charset="0"/>
              <a:ea typeface="Calibri" panose="020F0502020204030204" pitchFamily="34" charset="0"/>
              <a:cs typeface="Arial" panose="020B0604020202020204" pitchFamily="34" charset="0"/>
            </a:endParaRPr>
          </a:p>
          <a:p>
            <a:endParaRPr lang="hr-HR" dirty="0"/>
          </a:p>
        </p:txBody>
      </p:sp>
    </p:spTree>
    <p:extLst>
      <p:ext uri="{BB962C8B-B14F-4D97-AF65-F5344CB8AC3E}">
        <p14:creationId xmlns:p14="http://schemas.microsoft.com/office/powerpoint/2010/main" val="15932484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1EC0F996-55D1-1682-AF0A-CB29A52617FA}"/>
              </a:ext>
            </a:extLst>
          </p:cNvPr>
          <p:cNvSpPr>
            <a:spLocks noGrp="1"/>
          </p:cNvSpPr>
          <p:nvPr>
            <p:ph type="title"/>
          </p:nvPr>
        </p:nvSpPr>
        <p:spPr/>
        <p:txBody>
          <a:bodyPr>
            <a:normAutofit fontScale="90000"/>
          </a:bodyPr>
          <a:lstStyle/>
          <a:p>
            <a:r>
              <a:rPr lang="hr-HR" dirty="0"/>
              <a:t>Jačanje usluga i mreže dječjih vrtića na području Pule – budući planovi Grada Pule - Pola</a:t>
            </a:r>
          </a:p>
        </p:txBody>
      </p:sp>
      <p:sp>
        <p:nvSpPr>
          <p:cNvPr id="3" name="Rezervirano mjesto sadržaja 2">
            <a:extLst>
              <a:ext uri="{FF2B5EF4-FFF2-40B4-BE49-F238E27FC236}">
                <a16:creationId xmlns:a16="http://schemas.microsoft.com/office/drawing/2014/main" id="{15A5F2EC-922E-42F7-3C6F-4C149C64C8D6}"/>
              </a:ext>
            </a:extLst>
          </p:cNvPr>
          <p:cNvSpPr>
            <a:spLocks noGrp="1"/>
          </p:cNvSpPr>
          <p:nvPr>
            <p:ph idx="1"/>
          </p:nvPr>
        </p:nvSpPr>
        <p:spPr/>
        <p:txBody>
          <a:bodyPr/>
          <a:lstStyle/>
          <a:p>
            <a:r>
              <a:rPr lang="hr-HR" dirty="0"/>
              <a:t>IZGRADNJA NOVIH I DOGRADNJA POSTOJEĆEG DV PULA</a:t>
            </a:r>
          </a:p>
          <a:p>
            <a:pPr>
              <a:buFontTx/>
              <a:buChar char="-"/>
            </a:pPr>
            <a:r>
              <a:rPr lang="hr-HR" dirty="0"/>
              <a:t>Dogradnja </a:t>
            </a:r>
            <a:r>
              <a:rPr lang="hr-HR" dirty="0" err="1"/>
              <a:t>Dv</a:t>
            </a:r>
            <a:r>
              <a:rPr lang="hr-HR" dirty="0"/>
              <a:t> Pula – predviđeni početak radova do kraja godine (za 2 jasličke skupine i dogradnja kuhinje)</a:t>
            </a:r>
          </a:p>
          <a:p>
            <a:pPr>
              <a:buFontTx/>
              <a:buChar char="-"/>
            </a:pPr>
            <a:r>
              <a:rPr lang="hr-HR" dirty="0"/>
              <a:t>Izgradnja novih vrtića na </a:t>
            </a:r>
            <a:r>
              <a:rPr lang="hr-HR" dirty="0" err="1"/>
              <a:t>Valmadama</a:t>
            </a:r>
            <a:r>
              <a:rPr lang="hr-HR" dirty="0"/>
              <a:t> i Stoji. Predviđeni početak gradnje DV </a:t>
            </a:r>
            <a:r>
              <a:rPr lang="hr-HR" dirty="0" err="1"/>
              <a:t>Valmade</a:t>
            </a:r>
            <a:r>
              <a:rPr lang="hr-HR" dirty="0"/>
              <a:t> je iduće godine.</a:t>
            </a:r>
          </a:p>
          <a:p>
            <a:pPr>
              <a:buFontTx/>
              <a:buChar char="-"/>
            </a:pPr>
            <a:r>
              <a:rPr lang="hr-HR" dirty="0"/>
              <a:t>Kapacitet za ukupno </a:t>
            </a:r>
            <a:r>
              <a:rPr lang="hr-HR" b="1" u="sng" dirty="0"/>
              <a:t>300 djece</a:t>
            </a:r>
          </a:p>
        </p:txBody>
      </p:sp>
    </p:spTree>
    <p:extLst>
      <p:ext uri="{BB962C8B-B14F-4D97-AF65-F5344CB8AC3E}">
        <p14:creationId xmlns:p14="http://schemas.microsoft.com/office/powerpoint/2010/main" val="24240611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7CB65BFF-35A5-FC9F-BEB0-77244CCFDF1D}"/>
              </a:ext>
            </a:extLst>
          </p:cNvPr>
          <p:cNvSpPr>
            <a:spLocks noGrp="1"/>
          </p:cNvSpPr>
          <p:nvPr>
            <p:ph type="title"/>
          </p:nvPr>
        </p:nvSpPr>
        <p:spPr/>
        <p:txBody>
          <a:bodyPr>
            <a:normAutofit fontScale="90000"/>
          </a:bodyPr>
          <a:lstStyle/>
          <a:p>
            <a:pPr algn="ctr"/>
            <a:r>
              <a:rPr lang="hr-HR" dirty="0"/>
              <a:t>KOMENTARI I ZAKLJUČAK NA ANALIZU EKONOMSKE CIJENE SMJEŠTAJA DJETETA U VRTIĆ</a:t>
            </a:r>
          </a:p>
        </p:txBody>
      </p:sp>
      <p:sp>
        <p:nvSpPr>
          <p:cNvPr id="3" name="Rezervirano mjesto sadržaja 2">
            <a:extLst>
              <a:ext uri="{FF2B5EF4-FFF2-40B4-BE49-F238E27FC236}">
                <a16:creationId xmlns:a16="http://schemas.microsoft.com/office/drawing/2014/main" id="{200B14E2-C686-4164-B623-205F6B233CC9}"/>
              </a:ext>
            </a:extLst>
          </p:cNvPr>
          <p:cNvSpPr>
            <a:spLocks noGrp="1"/>
          </p:cNvSpPr>
          <p:nvPr>
            <p:ph idx="1"/>
          </p:nvPr>
        </p:nvSpPr>
        <p:spPr/>
        <p:txBody>
          <a:bodyPr/>
          <a:lstStyle/>
          <a:p>
            <a:r>
              <a:rPr lang="hr-HR" dirty="0"/>
              <a:t>Od privatnih vrtića SVI se međusobno razlikuju te je potrebno u obzir uzeti </a:t>
            </a:r>
            <a:r>
              <a:rPr lang="hr-HR" b="1" dirty="0"/>
              <a:t>prosjek</a:t>
            </a:r>
            <a:r>
              <a:rPr lang="hr-HR" dirty="0"/>
              <a:t> kao i sve sastavnice koje su analizirane uz navedene korekcije kako bismo dobili </a:t>
            </a:r>
            <a:r>
              <a:rPr lang="hr-HR" b="1" dirty="0"/>
              <a:t>REALAN REZULTAT</a:t>
            </a:r>
          </a:p>
          <a:p>
            <a:pPr marL="0" indent="0">
              <a:buNone/>
            </a:pPr>
            <a:endParaRPr lang="hr-HR" dirty="0"/>
          </a:p>
          <a:p>
            <a:r>
              <a:rPr lang="hr-HR" dirty="0"/>
              <a:t>Brojke su trenutno stanje njihovog poslovanja za 2022. godinu s time da su od 1. prosinca 2022. godine subvencije za djecu u privatnim vrtićima povećane s 1050 kn na 1450 kn (sa 140 eura na 193 eura)</a:t>
            </a:r>
          </a:p>
          <a:p>
            <a:pPr marL="0" indent="0">
              <a:buNone/>
            </a:pPr>
            <a:endParaRPr lang="hr-HR" dirty="0"/>
          </a:p>
          <a:p>
            <a:endParaRPr lang="hr-HR" dirty="0"/>
          </a:p>
        </p:txBody>
      </p:sp>
    </p:spTree>
    <p:extLst>
      <p:ext uri="{BB962C8B-B14F-4D97-AF65-F5344CB8AC3E}">
        <p14:creationId xmlns:p14="http://schemas.microsoft.com/office/powerpoint/2010/main" val="7614445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EEB6EF64-B20B-4DFA-6819-56EE2802B35F}"/>
              </a:ext>
            </a:extLst>
          </p:cNvPr>
          <p:cNvSpPr>
            <a:spLocks noGrp="1"/>
          </p:cNvSpPr>
          <p:nvPr>
            <p:ph type="title"/>
          </p:nvPr>
        </p:nvSpPr>
        <p:spPr/>
        <p:txBody>
          <a:bodyPr>
            <a:normAutofit fontScale="90000"/>
          </a:bodyPr>
          <a:lstStyle/>
          <a:p>
            <a:pPr algn="ctr"/>
            <a:r>
              <a:rPr lang="hr-HR" dirty="0"/>
              <a:t>KOMENTARI I ZAKLJUČAK NA ANALIZU EKONOMSKE CIJENE SMJEŠTAJA DJETETA U VRTIĆ</a:t>
            </a:r>
          </a:p>
        </p:txBody>
      </p:sp>
      <p:sp>
        <p:nvSpPr>
          <p:cNvPr id="3" name="Rezervirano mjesto sadržaja 2">
            <a:extLst>
              <a:ext uri="{FF2B5EF4-FFF2-40B4-BE49-F238E27FC236}">
                <a16:creationId xmlns:a16="http://schemas.microsoft.com/office/drawing/2014/main" id="{DE65662F-EA1B-672E-927F-414776D41555}"/>
              </a:ext>
            </a:extLst>
          </p:cNvPr>
          <p:cNvSpPr>
            <a:spLocks noGrp="1"/>
          </p:cNvSpPr>
          <p:nvPr>
            <p:ph idx="1"/>
          </p:nvPr>
        </p:nvSpPr>
        <p:spPr/>
        <p:txBody>
          <a:bodyPr/>
          <a:lstStyle/>
          <a:p>
            <a:pPr marL="0" indent="0">
              <a:buNone/>
            </a:pPr>
            <a:r>
              <a:rPr lang="hr-HR" dirty="0"/>
              <a:t>PROSJEČNA MJESEČNA EKONOMSKA CIJENA SMJEŠTAJA DJETETA:</a:t>
            </a:r>
          </a:p>
          <a:p>
            <a:r>
              <a:rPr lang="hr-HR" b="1" i="1" dirty="0"/>
              <a:t>GRADSKI VRTIĆ – 2.766 KN / 367 eura</a:t>
            </a:r>
          </a:p>
          <a:p>
            <a:r>
              <a:rPr lang="hr-HR" b="1" i="1" dirty="0"/>
              <a:t>PRIVATNI VRTIĆ – 1.788 KN/ 237 eura</a:t>
            </a:r>
          </a:p>
          <a:p>
            <a:r>
              <a:rPr lang="hr-HR" b="1" i="1" dirty="0"/>
              <a:t>SVI ZAJEDNO – 2.607 KN / 346 eura</a:t>
            </a:r>
          </a:p>
          <a:p>
            <a:pPr marL="0" indent="0">
              <a:buNone/>
            </a:pPr>
            <a:endParaRPr lang="hr-HR" b="1" i="1" dirty="0"/>
          </a:p>
          <a:p>
            <a:pPr marL="0" indent="0">
              <a:buNone/>
            </a:pPr>
            <a:r>
              <a:rPr lang="hr-HR" dirty="0"/>
              <a:t>Razlika u troškovima odgojitelja i ravnatelja između gradskih i privatnih vrtića, prema analizi za 2022. godinu iznosi 412 kn (55 eura), no s povećanjem subvencije od 300 kn (40 eura) od 1.12.2022, ta razlika iznosi 112 kn odnosno </a:t>
            </a:r>
            <a:r>
              <a:rPr lang="hr-HR" b="1" i="1" u="sng" dirty="0"/>
              <a:t>15 eura!</a:t>
            </a:r>
          </a:p>
        </p:txBody>
      </p:sp>
    </p:spTree>
    <p:extLst>
      <p:ext uri="{BB962C8B-B14F-4D97-AF65-F5344CB8AC3E}">
        <p14:creationId xmlns:p14="http://schemas.microsoft.com/office/powerpoint/2010/main" val="35608108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3EBD45E7-1468-0A5F-67D5-9315E6FA522A}"/>
              </a:ext>
            </a:extLst>
          </p:cNvPr>
          <p:cNvSpPr>
            <a:spLocks noGrp="1"/>
          </p:cNvSpPr>
          <p:nvPr>
            <p:ph type="title"/>
          </p:nvPr>
        </p:nvSpPr>
        <p:spPr/>
        <p:txBody>
          <a:bodyPr>
            <a:normAutofit fontScale="90000"/>
          </a:bodyPr>
          <a:lstStyle/>
          <a:p>
            <a:pPr algn="ctr"/>
            <a:r>
              <a:rPr lang="hr-HR" dirty="0"/>
              <a:t>KOMENTARI I ZAKLJUČAK NA ANALIZU EKONOMSKE CIJENE SMJEŠTAJA DJETETA U VRTIĆ</a:t>
            </a:r>
          </a:p>
        </p:txBody>
      </p:sp>
      <p:sp>
        <p:nvSpPr>
          <p:cNvPr id="3" name="Rezervirano mjesto sadržaja 2">
            <a:extLst>
              <a:ext uri="{FF2B5EF4-FFF2-40B4-BE49-F238E27FC236}">
                <a16:creationId xmlns:a16="http://schemas.microsoft.com/office/drawing/2014/main" id="{09D3C922-23A0-9434-67BD-C03BCF79E354}"/>
              </a:ext>
            </a:extLst>
          </p:cNvPr>
          <p:cNvSpPr>
            <a:spLocks noGrp="1"/>
          </p:cNvSpPr>
          <p:nvPr>
            <p:ph idx="1"/>
          </p:nvPr>
        </p:nvSpPr>
        <p:spPr/>
        <p:txBody>
          <a:bodyPr>
            <a:normAutofit lnSpcReduction="10000"/>
          </a:bodyPr>
          <a:lstStyle/>
          <a:p>
            <a:pPr marL="0" indent="0">
              <a:buNone/>
            </a:pPr>
            <a:r>
              <a:rPr lang="hr-HR" dirty="0"/>
              <a:t>	</a:t>
            </a:r>
            <a:r>
              <a:rPr lang="hr-HR" sz="2400" dirty="0"/>
              <a:t>Izmjenom Odluke o iznosima sufinanciranja programa predškolskog odgoja i obrazovanja koja se očekuje na idućem Gradskom vijeću</a:t>
            </a:r>
          </a:p>
          <a:p>
            <a:pPr algn="l"/>
            <a:r>
              <a:rPr lang="pl-PL" sz="1800" b="0" i="0" u="none" strike="noStrike" baseline="0" dirty="0">
                <a:latin typeface="Calibri" panose="020F0502020204030204" pitchFamily="34" charset="0"/>
              </a:rPr>
              <a:t>-</a:t>
            </a:r>
            <a:r>
              <a:rPr lang="pl-PL" sz="1800" b="0" i="0" u="none" strike="noStrike" baseline="0" dirty="0">
                <a:latin typeface="TimesNewRomanPSMT"/>
              </a:rPr>
              <a:t> redoviti cjelodnevni 10-satni program iznosit će </a:t>
            </a:r>
            <a:r>
              <a:rPr lang="pl-PL" sz="1800" b="1" i="0" u="none" strike="noStrike" baseline="0" dirty="0">
                <a:latin typeface="TimesNewRomanPSMT"/>
              </a:rPr>
              <a:t>1.564 kn </a:t>
            </a:r>
            <a:r>
              <a:rPr lang="pl-PL" sz="1800" b="0" i="0" u="none" strike="noStrike" baseline="0" dirty="0">
                <a:latin typeface="TimesNewRomanPSMT"/>
              </a:rPr>
              <a:t>odnosno </a:t>
            </a:r>
            <a:r>
              <a:rPr lang="pl-PL" sz="1800" b="1" i="0" u="none" strike="noStrike" baseline="0" dirty="0">
                <a:latin typeface="TimesNewRomanPSMT"/>
              </a:rPr>
              <a:t>208 eura </a:t>
            </a:r>
            <a:r>
              <a:rPr lang="pl-PL" sz="1800" b="0" i="0" u="none" strike="noStrike" baseline="0" dirty="0">
                <a:latin typeface="TimesNewRomanPSMT"/>
              </a:rPr>
              <a:t>po djetetu.</a:t>
            </a:r>
            <a:endParaRPr lang="hr-HR" sz="1800" b="0" i="0" u="none" strike="noStrike" baseline="0" dirty="0">
              <a:latin typeface="TimesNewRomanPSMT"/>
            </a:endParaRPr>
          </a:p>
          <a:p>
            <a:pPr marL="0" indent="0" algn="l">
              <a:buNone/>
            </a:pPr>
            <a:endParaRPr lang="hr-HR" sz="1800" dirty="0">
              <a:latin typeface="TimesNewRomanPSMT"/>
            </a:endParaRPr>
          </a:p>
          <a:p>
            <a:pPr algn="l"/>
            <a:r>
              <a:rPr lang="hr-HR" sz="1800" b="0" i="0" u="none" strike="noStrike" baseline="0" dirty="0">
                <a:latin typeface="TimesNewRomanPSMT"/>
              </a:rPr>
              <a:t>Uz navedeno, prijedlog je Grada jednokratna financijska isplata za poboljšanje materijalnih uvjeta poslovanja privatnih vrtića u iznosu od: </a:t>
            </a:r>
            <a:r>
              <a:rPr lang="hr-HR" sz="1800" b="1" i="0" u="none" strike="noStrike" baseline="0" dirty="0">
                <a:latin typeface="TimesNewRomanPSMT"/>
              </a:rPr>
              <a:t>300 eura po djelatniku </a:t>
            </a:r>
            <a:r>
              <a:rPr lang="hr-HR" sz="1800" b="0" i="0" u="none" strike="noStrike" baseline="0" dirty="0">
                <a:latin typeface="TimesNewRomanPSMT"/>
              </a:rPr>
              <a:t>te </a:t>
            </a:r>
            <a:r>
              <a:rPr lang="hr-HR" sz="1800" b="1" i="0" u="none" strike="noStrike" baseline="0" dirty="0">
                <a:latin typeface="TimesNewRomanPSMT"/>
              </a:rPr>
              <a:t>2000 eura po skupini</a:t>
            </a:r>
            <a:r>
              <a:rPr lang="hr-HR" sz="1800" b="0" i="0" u="none" strike="noStrike" baseline="0" dirty="0">
                <a:latin typeface="TimesNewRomanPSMT"/>
              </a:rPr>
              <a:t>. (potrebna Odluka gradonačelnika)</a:t>
            </a:r>
            <a:endParaRPr lang="pl-PL" sz="1800" dirty="0">
              <a:latin typeface="TimesNewRomanPSMT"/>
            </a:endParaRPr>
          </a:p>
          <a:p>
            <a:pPr marL="0" indent="0" algn="l">
              <a:buNone/>
            </a:pPr>
            <a:r>
              <a:rPr lang="pl-PL" sz="1800" dirty="0">
                <a:latin typeface="TimesNewRomanPSMT"/>
              </a:rPr>
              <a:t>     (privatni vrtići ukupno </a:t>
            </a:r>
            <a:r>
              <a:rPr lang="pl-PL" sz="1800" b="1" dirty="0">
                <a:latin typeface="TimesNewRomanPSMT"/>
              </a:rPr>
              <a:t>114 zaposlenih </a:t>
            </a:r>
            <a:r>
              <a:rPr lang="pl-PL" sz="1800" dirty="0">
                <a:latin typeface="TimesNewRomanPSMT"/>
              </a:rPr>
              <a:t>i </a:t>
            </a:r>
            <a:r>
              <a:rPr lang="pl-PL" sz="1800" b="1" dirty="0">
                <a:latin typeface="TimesNewRomanPSMT"/>
              </a:rPr>
              <a:t>42 skupine</a:t>
            </a:r>
            <a:r>
              <a:rPr lang="pl-PL" sz="1800" dirty="0">
                <a:latin typeface="TimesNewRomanPSMT"/>
              </a:rPr>
              <a:t>)</a:t>
            </a:r>
          </a:p>
          <a:p>
            <a:pPr marL="0" indent="0">
              <a:buNone/>
            </a:pPr>
            <a:endParaRPr lang="pl-PL" sz="1800" dirty="0">
              <a:latin typeface="TimesNewRomanPSMT"/>
            </a:endParaRPr>
          </a:p>
          <a:p>
            <a:r>
              <a:rPr lang="pl-PL" sz="1800" b="0" i="0" u="none" strike="noStrike" baseline="0" dirty="0">
                <a:latin typeface="TimesNewRomanPSMT"/>
              </a:rPr>
              <a:t>Od prvotnog financijskog plana za 2022. do danas, izdvajanja za predškolski odgoj drugih osnivača povećana su za ukupno </a:t>
            </a:r>
            <a:r>
              <a:rPr lang="pl-PL" sz="1800" b="1" i="0" u="none" strike="noStrike" baseline="0" dirty="0">
                <a:latin typeface="TimesNewRomanPSMT"/>
              </a:rPr>
              <a:t>658.000 eura </a:t>
            </a:r>
            <a:r>
              <a:rPr lang="pl-PL" sz="1800" b="0" i="0" u="none" strike="noStrike" baseline="0" dirty="0">
                <a:latin typeface="TimesNewRomanPSMT"/>
              </a:rPr>
              <a:t>odnosno </a:t>
            </a:r>
            <a:r>
              <a:rPr lang="pl-PL" sz="1800" b="1" i="0" strike="noStrike" baseline="0" dirty="0">
                <a:latin typeface="TimesNewRomanPSMT"/>
              </a:rPr>
              <a:t>5.000.000,00 kn</a:t>
            </a:r>
            <a:endParaRPr lang="hr-HR" sz="1800" b="1" i="0" strike="noStrike" baseline="0" dirty="0">
              <a:latin typeface="TimesNewRomanPSMT"/>
            </a:endParaRPr>
          </a:p>
        </p:txBody>
      </p:sp>
    </p:spTree>
    <p:extLst>
      <p:ext uri="{BB962C8B-B14F-4D97-AF65-F5344CB8AC3E}">
        <p14:creationId xmlns:p14="http://schemas.microsoft.com/office/powerpoint/2010/main" val="12118707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C24962B-BB01-B753-25A2-447D5239DC82}"/>
              </a:ext>
            </a:extLst>
          </p:cNvPr>
          <p:cNvSpPr>
            <a:spLocks noGrp="1"/>
          </p:cNvSpPr>
          <p:nvPr>
            <p:ph type="title"/>
          </p:nvPr>
        </p:nvSpPr>
        <p:spPr/>
        <p:txBody>
          <a:bodyPr/>
          <a:lstStyle/>
          <a:p>
            <a:r>
              <a:rPr lang="hr-HR" dirty="0"/>
              <a:t>Sporazum o suradnji</a:t>
            </a:r>
          </a:p>
        </p:txBody>
      </p:sp>
      <p:sp>
        <p:nvSpPr>
          <p:cNvPr id="3" name="Rezervirano mjesto sadržaja 2">
            <a:extLst>
              <a:ext uri="{FF2B5EF4-FFF2-40B4-BE49-F238E27FC236}">
                <a16:creationId xmlns:a16="http://schemas.microsoft.com/office/drawing/2014/main" id="{C57A10FC-CD2C-E848-60A8-0DB4D3D348B7}"/>
              </a:ext>
            </a:extLst>
          </p:cNvPr>
          <p:cNvSpPr>
            <a:spLocks noGrp="1"/>
          </p:cNvSpPr>
          <p:nvPr>
            <p:ph idx="1"/>
          </p:nvPr>
        </p:nvSpPr>
        <p:spPr/>
        <p:txBody>
          <a:bodyPr>
            <a:normAutofit/>
          </a:bodyPr>
          <a:lstStyle/>
          <a:p>
            <a:pPr algn="just"/>
            <a:r>
              <a:rPr lang="hr-HR" sz="2600" dirty="0">
                <a:latin typeface="Times New Roman" panose="02020603050405020304" pitchFamily="18" charset="0"/>
                <a:cs typeface="Times New Roman" panose="02020603050405020304" pitchFamily="18" charset="0"/>
              </a:rPr>
              <a:t>Sporazumom se </a:t>
            </a:r>
            <a:r>
              <a:rPr lang="hr-HR" sz="2600" b="0" i="0" u="none" strike="noStrike" baseline="0" dirty="0">
                <a:latin typeface="Times New Roman" panose="02020603050405020304" pitchFamily="18" charset="0"/>
                <a:cs typeface="Times New Roman" panose="02020603050405020304" pitchFamily="18" charset="0"/>
              </a:rPr>
              <a:t>utvrđuje suradnja između Grada i pojedinog dječjeg vrtića u okviru zajedničkih interesa potpisnica Sporazuma za provođenje programa predškolskog odgoja na području Grada Pula-Pola.</a:t>
            </a:r>
            <a:endParaRPr lang="hr-HR" sz="2600" dirty="0">
              <a:latin typeface="Times New Roman" panose="02020603050405020304" pitchFamily="18" charset="0"/>
              <a:cs typeface="Times New Roman" panose="02020603050405020304" pitchFamily="18" charset="0"/>
            </a:endParaRPr>
          </a:p>
          <a:p>
            <a:pPr algn="just"/>
            <a:r>
              <a:rPr lang="hr-HR" sz="2600" dirty="0">
                <a:latin typeface="Times New Roman" panose="02020603050405020304" pitchFamily="18" charset="0"/>
                <a:cs typeface="Times New Roman" panose="02020603050405020304" pitchFamily="18" charset="0"/>
              </a:rPr>
              <a:t>Prijedlogu Sporazuma prethodio je obilazak svih 19 privatnih vrtića odnosno razgovor sa svakom ravnateljicom pojedinačno.</a:t>
            </a:r>
          </a:p>
          <a:p>
            <a:pPr algn="just"/>
            <a:r>
              <a:rPr lang="hr-HR" sz="2600" dirty="0">
                <a:latin typeface="Times New Roman" panose="02020603050405020304" pitchFamily="18" charset="0"/>
                <a:cs typeface="Times New Roman" panose="02020603050405020304" pitchFamily="18" charset="0"/>
              </a:rPr>
              <a:t>Nakon obilaska zaključak Odjela kako su svi različiti i imaju različite potrebe – netko bi htio zaposliti dodatnog odgojitelja, netko edukacijskog </a:t>
            </a:r>
            <a:r>
              <a:rPr lang="hr-HR" sz="2600" dirty="0" err="1">
                <a:latin typeface="Times New Roman" panose="02020603050405020304" pitchFamily="18" charset="0"/>
                <a:cs typeface="Times New Roman" panose="02020603050405020304" pitchFamily="18" charset="0"/>
              </a:rPr>
              <a:t>rehabilitatora</a:t>
            </a:r>
            <a:r>
              <a:rPr lang="hr-HR" sz="2600" dirty="0">
                <a:latin typeface="Times New Roman" panose="02020603050405020304" pitchFamily="18" charset="0"/>
                <a:cs typeface="Times New Roman" panose="02020603050405020304" pitchFamily="18" charset="0"/>
              </a:rPr>
              <a:t>, netko čistačicu jer sami održavaju prostor, netko plaća najam na dvije lokacije dok netko ima vrtić u vlastitom prostoru i sl.</a:t>
            </a:r>
          </a:p>
          <a:p>
            <a:pPr marL="0" indent="0" algn="just">
              <a:buNone/>
            </a:pPr>
            <a:endParaRPr lang="hr-HR" sz="2600" i="1" dirty="0">
              <a:solidFill>
                <a:srgbClr val="7030A0"/>
              </a:solidFill>
              <a:latin typeface="Times New Roman" panose="02020603050405020304" pitchFamily="18" charset="0"/>
              <a:ea typeface="Calibri" panose="020F0502020204030204" pitchFamily="34" charset="0"/>
              <a:cs typeface="Times New Roman" panose="02020603050405020304" pitchFamily="18" charset="0"/>
            </a:endParaRPr>
          </a:p>
          <a:p>
            <a:endParaRPr lang="hr-HR" sz="1800" dirty="0">
              <a:effectLst/>
              <a:latin typeface="Calibri" panose="020F0502020204030204" pitchFamily="34" charset="0"/>
              <a:ea typeface="Calibri" panose="020F0502020204030204" pitchFamily="34" charset="0"/>
              <a:cs typeface="Arial" panose="020B0604020202020204" pitchFamily="34" charset="0"/>
            </a:endParaRPr>
          </a:p>
          <a:p>
            <a:pPr marL="0" indent="0">
              <a:buNone/>
            </a:pPr>
            <a:endParaRPr lang="hr-HR" dirty="0"/>
          </a:p>
          <a:p>
            <a:pPr marL="0" indent="0">
              <a:buNone/>
            </a:pPr>
            <a:endParaRPr lang="hr-HR" dirty="0"/>
          </a:p>
          <a:p>
            <a:pPr marL="0" indent="0">
              <a:buNone/>
            </a:pPr>
            <a:endParaRPr lang="hr-HR" dirty="0"/>
          </a:p>
        </p:txBody>
      </p:sp>
    </p:spTree>
    <p:extLst>
      <p:ext uri="{BB962C8B-B14F-4D97-AF65-F5344CB8AC3E}">
        <p14:creationId xmlns:p14="http://schemas.microsoft.com/office/powerpoint/2010/main" val="24454709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C3396D93-4C95-10FC-7ABE-0B62D53D4DBB}"/>
              </a:ext>
            </a:extLst>
          </p:cNvPr>
          <p:cNvSpPr>
            <a:spLocks noGrp="1"/>
          </p:cNvSpPr>
          <p:nvPr>
            <p:ph type="title"/>
          </p:nvPr>
        </p:nvSpPr>
        <p:spPr/>
        <p:txBody>
          <a:bodyPr/>
          <a:lstStyle/>
          <a:p>
            <a:r>
              <a:rPr lang="hr-HR" dirty="0"/>
              <a:t>Sporazum o suradnji</a:t>
            </a:r>
          </a:p>
        </p:txBody>
      </p:sp>
      <p:sp>
        <p:nvSpPr>
          <p:cNvPr id="3" name="Rezervirano mjesto sadržaja 2">
            <a:extLst>
              <a:ext uri="{FF2B5EF4-FFF2-40B4-BE49-F238E27FC236}">
                <a16:creationId xmlns:a16="http://schemas.microsoft.com/office/drawing/2014/main" id="{C21021F5-D148-3467-AAE8-2FA313FE8A7A}"/>
              </a:ext>
            </a:extLst>
          </p:cNvPr>
          <p:cNvSpPr>
            <a:spLocks noGrp="1"/>
          </p:cNvSpPr>
          <p:nvPr>
            <p:ph idx="1"/>
          </p:nvPr>
        </p:nvSpPr>
        <p:spPr/>
        <p:txBody>
          <a:bodyPr>
            <a:normAutofit/>
          </a:bodyPr>
          <a:lstStyle/>
          <a:p>
            <a:r>
              <a:rPr lang="hr-HR" dirty="0"/>
              <a:t>Sporazum je </a:t>
            </a:r>
            <a:r>
              <a:rPr lang="hr-HR" u="sng" dirty="0"/>
              <a:t>do sad</a:t>
            </a:r>
            <a:r>
              <a:rPr lang="hr-HR" dirty="0"/>
              <a:t> potpisalo </a:t>
            </a:r>
            <a:r>
              <a:rPr lang="hr-HR" b="1" u="sng" dirty="0"/>
              <a:t>8 vrtića</a:t>
            </a:r>
            <a:r>
              <a:rPr lang="hr-HR" dirty="0"/>
              <a:t>.</a:t>
            </a:r>
          </a:p>
          <a:p>
            <a:r>
              <a:rPr lang="hr-HR" dirty="0"/>
              <a:t>Čl. 5. navedenog Sporazuma: </a:t>
            </a:r>
          </a:p>
          <a:p>
            <a:pPr marL="0" indent="0">
              <a:buNone/>
            </a:pPr>
            <a:r>
              <a:rPr lang="hr-HR" sz="2800" i="1" dirty="0">
                <a:solidFill>
                  <a:srgbClr val="7030A0"/>
                </a:solidFill>
                <a:effectLst/>
                <a:latin typeface="Times New Roman" panose="02020603050405020304" pitchFamily="18" charset="0"/>
                <a:ea typeface="Calibri" panose="020F0502020204030204" pitchFamily="34" charset="0"/>
                <a:cs typeface="Arial" panose="020B0604020202020204" pitchFamily="34" charset="0"/>
              </a:rPr>
              <a:t>„Grad je suglasan da dječji vrtić ovisno o potrebama i ekonomskoj cijeni boravka djeteta u dječjem vrtiću zbog posljedica uvećanja cijena energenata i sirovina na tržištu za vrijeme trajanja Sporazuma, a na koje Grad nije mogao utjecati, može uvećati mjesečnu subvenciju roditelja-korisnika usluga do najvišeg iznosa od 20 EUR mjesečno po djetetu.“</a:t>
            </a:r>
          </a:p>
          <a:p>
            <a:endParaRPr lang="hr-HR" dirty="0"/>
          </a:p>
        </p:txBody>
      </p:sp>
    </p:spTree>
    <p:extLst>
      <p:ext uri="{BB962C8B-B14F-4D97-AF65-F5344CB8AC3E}">
        <p14:creationId xmlns:p14="http://schemas.microsoft.com/office/powerpoint/2010/main" val="27730720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20357DCC-E6A2-9DD7-E5A4-730DBC9C0032}"/>
              </a:ext>
            </a:extLst>
          </p:cNvPr>
          <p:cNvSpPr>
            <a:spLocks noGrp="1"/>
          </p:cNvSpPr>
          <p:nvPr>
            <p:ph type="title"/>
          </p:nvPr>
        </p:nvSpPr>
        <p:spPr/>
        <p:txBody>
          <a:bodyPr/>
          <a:lstStyle/>
          <a:p>
            <a:r>
              <a:rPr lang="hr-HR" dirty="0"/>
              <a:t>Sporazum o suradnji</a:t>
            </a:r>
          </a:p>
        </p:txBody>
      </p:sp>
      <p:sp>
        <p:nvSpPr>
          <p:cNvPr id="3" name="Rezervirano mjesto sadržaja 2">
            <a:extLst>
              <a:ext uri="{FF2B5EF4-FFF2-40B4-BE49-F238E27FC236}">
                <a16:creationId xmlns:a16="http://schemas.microsoft.com/office/drawing/2014/main" id="{0DD7F843-0282-699D-FE6F-DBB47A3DEB93}"/>
              </a:ext>
            </a:extLst>
          </p:cNvPr>
          <p:cNvSpPr>
            <a:spLocks noGrp="1"/>
          </p:cNvSpPr>
          <p:nvPr>
            <p:ph idx="1"/>
          </p:nvPr>
        </p:nvSpPr>
        <p:spPr/>
        <p:txBody>
          <a:bodyPr>
            <a:normAutofit lnSpcReduction="10000"/>
          </a:bodyPr>
          <a:lstStyle/>
          <a:p>
            <a:r>
              <a:rPr lang="en-US" sz="2400" kern="100" dirty="0">
                <a:effectLst/>
                <a:latin typeface="Times New Roman" panose="02020603050405020304" pitchFamily="18" charset="0"/>
                <a:ea typeface="Calibri" panose="020F0502020204030204" pitchFamily="34" charset="0"/>
                <a:cs typeface="Arial" panose="020B0604020202020204" pitchFamily="34" charset="0"/>
              </a:rPr>
              <a:t>S </a:t>
            </a:r>
            <a:r>
              <a:rPr lang="en-US" sz="2400" kern="100" dirty="0" err="1">
                <a:effectLst/>
                <a:latin typeface="Times New Roman" panose="02020603050405020304" pitchFamily="18" charset="0"/>
                <a:ea typeface="Calibri" panose="020F0502020204030204" pitchFamily="34" charset="0"/>
                <a:cs typeface="Arial" panose="020B0604020202020204" pitchFamily="34" charset="0"/>
              </a:rPr>
              <a:t>povećanjem</a:t>
            </a:r>
            <a:r>
              <a:rPr lang="en-US" sz="2400" kern="100" dirty="0">
                <a:effectLst/>
                <a:latin typeface="Times New Roman" panose="02020603050405020304" pitchFamily="18" charset="0"/>
                <a:ea typeface="Calibri" panose="020F0502020204030204" pitchFamily="34" charset="0"/>
                <a:cs typeface="Arial" panose="020B0604020202020204" pitchFamily="34" charset="0"/>
              </a:rPr>
              <a:t> od </a:t>
            </a:r>
            <a:r>
              <a:rPr lang="en-US" sz="2400" kern="100" dirty="0" err="1">
                <a:effectLst/>
                <a:latin typeface="Times New Roman" panose="02020603050405020304" pitchFamily="18" charset="0"/>
                <a:ea typeface="Calibri" panose="020F0502020204030204" pitchFamily="34" charset="0"/>
                <a:cs typeface="Arial" panose="020B0604020202020204" pitchFamily="34" charset="0"/>
              </a:rPr>
              <a:t>rujna</a:t>
            </a:r>
            <a:r>
              <a:rPr lang="hr-HR" sz="2400" kern="100" dirty="0">
                <a:effectLst/>
                <a:latin typeface="Times New Roman" panose="02020603050405020304" pitchFamily="18" charset="0"/>
                <a:ea typeface="Calibri" panose="020F0502020204030204" pitchFamily="34" charset="0"/>
                <a:cs typeface="Arial" panose="020B0604020202020204" pitchFamily="34" charset="0"/>
              </a:rPr>
              <a:t>,</a:t>
            </a:r>
            <a:r>
              <a:rPr lang="en-US" sz="2400" kern="100" dirty="0">
                <a:effectLst/>
                <a:latin typeface="Times New Roman" panose="02020603050405020304" pitchFamily="18" charset="0"/>
                <a:ea typeface="Calibri" panose="020F0502020204030204" pitchFamily="34" charset="0"/>
                <a:cs typeface="Arial" panose="020B0604020202020204" pitchFamily="34" charset="0"/>
              </a:rPr>
              <a:t> </a:t>
            </a:r>
            <a:r>
              <a:rPr lang="en-US" sz="2400" kern="100" dirty="0" err="1">
                <a:effectLst/>
                <a:latin typeface="Times New Roman" panose="02020603050405020304" pitchFamily="18" charset="0"/>
                <a:ea typeface="Calibri" panose="020F0502020204030204" pitchFamily="34" charset="0"/>
                <a:cs typeface="Arial" panose="020B0604020202020204" pitchFamily="34" charset="0"/>
              </a:rPr>
              <a:t>subvencija</a:t>
            </a:r>
            <a:r>
              <a:rPr lang="en-US" sz="2400" kern="100" dirty="0">
                <a:effectLst/>
                <a:latin typeface="Times New Roman" panose="02020603050405020304" pitchFamily="18" charset="0"/>
                <a:ea typeface="Calibri" panose="020F0502020204030204" pitchFamily="34" charset="0"/>
                <a:cs typeface="Arial" panose="020B0604020202020204" pitchFamily="34" charset="0"/>
              </a:rPr>
              <a:t> Grada </a:t>
            </a:r>
            <a:r>
              <a:rPr lang="hr-HR" sz="2400" kern="100" dirty="0">
                <a:effectLst/>
                <a:latin typeface="Times New Roman" panose="02020603050405020304" pitchFamily="18" charset="0"/>
                <a:ea typeface="Calibri" panose="020F0502020204030204" pitchFamily="34" charset="0"/>
                <a:cs typeface="Arial" panose="020B0604020202020204" pitchFamily="34" charset="0"/>
              </a:rPr>
              <a:t>iznositi</a:t>
            </a:r>
            <a:r>
              <a:rPr lang="en-US" sz="2400" kern="100" dirty="0">
                <a:effectLst/>
                <a:latin typeface="Times New Roman" panose="02020603050405020304" pitchFamily="18" charset="0"/>
                <a:ea typeface="Calibri" panose="020F0502020204030204" pitchFamily="34" charset="0"/>
                <a:cs typeface="Arial" panose="020B0604020202020204" pitchFamily="34" charset="0"/>
              </a:rPr>
              <a:t> </a:t>
            </a:r>
            <a:r>
              <a:rPr lang="en-US" sz="2400" kern="100" dirty="0" err="1">
                <a:effectLst/>
                <a:latin typeface="Times New Roman" panose="02020603050405020304" pitchFamily="18" charset="0"/>
                <a:ea typeface="Calibri" panose="020F0502020204030204" pitchFamily="34" charset="0"/>
                <a:cs typeface="Arial" panose="020B0604020202020204" pitchFamily="34" charset="0"/>
              </a:rPr>
              <a:t>će</a:t>
            </a:r>
            <a:r>
              <a:rPr lang="en-US" sz="2400" kern="100" dirty="0">
                <a:effectLst/>
                <a:latin typeface="Times New Roman" panose="02020603050405020304" pitchFamily="18" charset="0"/>
                <a:ea typeface="Calibri" panose="020F0502020204030204" pitchFamily="34" charset="0"/>
                <a:cs typeface="Arial" panose="020B0604020202020204" pitchFamily="34" charset="0"/>
              </a:rPr>
              <a:t> </a:t>
            </a:r>
            <a:r>
              <a:rPr lang="en-US" sz="2400" b="1" kern="100" dirty="0">
                <a:effectLst/>
                <a:latin typeface="Times New Roman" panose="02020603050405020304" pitchFamily="18" charset="0"/>
                <a:ea typeface="Calibri" panose="020F0502020204030204" pitchFamily="34" charset="0"/>
                <a:cs typeface="Arial" panose="020B0604020202020204" pitchFamily="34" charset="0"/>
              </a:rPr>
              <a:t>20</a:t>
            </a:r>
            <a:r>
              <a:rPr lang="hr-HR" sz="2400" b="1" kern="100" dirty="0">
                <a:effectLst/>
                <a:latin typeface="Times New Roman" panose="02020603050405020304" pitchFamily="18" charset="0"/>
                <a:ea typeface="Calibri" panose="020F0502020204030204" pitchFamily="34" charset="0"/>
                <a:cs typeface="Arial" panose="020B0604020202020204" pitchFamily="34" charset="0"/>
              </a:rPr>
              <a:t>8</a:t>
            </a:r>
            <a:r>
              <a:rPr lang="en-US" sz="2400" b="1" kern="100" dirty="0">
                <a:effectLst/>
                <a:latin typeface="Times New Roman" panose="02020603050405020304" pitchFamily="18" charset="0"/>
                <a:ea typeface="Calibri" panose="020F0502020204030204" pitchFamily="34" charset="0"/>
                <a:cs typeface="Arial" panose="020B0604020202020204" pitchFamily="34" charset="0"/>
              </a:rPr>
              <a:t> </a:t>
            </a:r>
            <a:r>
              <a:rPr lang="en-US" sz="2400" b="1" kern="100" dirty="0" err="1">
                <a:effectLst/>
                <a:latin typeface="Times New Roman" panose="02020603050405020304" pitchFamily="18" charset="0"/>
                <a:ea typeface="Calibri" panose="020F0502020204030204" pitchFamily="34" charset="0"/>
                <a:cs typeface="Arial" panose="020B0604020202020204" pitchFamily="34" charset="0"/>
              </a:rPr>
              <a:t>eura</a:t>
            </a:r>
            <a:r>
              <a:rPr lang="en-US" sz="2400" kern="100" dirty="0">
                <a:effectLst/>
                <a:latin typeface="Times New Roman" panose="02020603050405020304" pitchFamily="18" charset="0"/>
                <a:ea typeface="Calibri" panose="020F0502020204030204" pitchFamily="34" charset="0"/>
                <a:cs typeface="Arial" panose="020B0604020202020204" pitchFamily="34" charset="0"/>
              </a:rPr>
              <a:t> plus </a:t>
            </a:r>
            <a:r>
              <a:rPr lang="en-US" sz="2400" b="1" kern="100" dirty="0" err="1">
                <a:effectLst/>
                <a:latin typeface="Times New Roman" panose="02020603050405020304" pitchFamily="18" charset="0"/>
                <a:ea typeface="Calibri" panose="020F0502020204030204" pitchFamily="34" charset="0"/>
                <a:cs typeface="Arial" panose="020B0604020202020204" pitchFamily="34" charset="0"/>
              </a:rPr>
              <a:t>roditeljski</a:t>
            </a:r>
            <a:r>
              <a:rPr lang="en-US" sz="2400" b="1" kern="100" dirty="0">
                <a:effectLst/>
                <a:latin typeface="Times New Roman" panose="02020603050405020304" pitchFamily="18" charset="0"/>
                <a:ea typeface="Calibri" panose="020F0502020204030204" pitchFamily="34" charset="0"/>
                <a:cs typeface="Arial" panose="020B0604020202020204" pitchFamily="34" charset="0"/>
              </a:rPr>
              <a:t> </a:t>
            </a:r>
            <a:r>
              <a:rPr lang="en-US" sz="2400" b="1" kern="100" dirty="0" err="1">
                <a:effectLst/>
                <a:latin typeface="Times New Roman" panose="02020603050405020304" pitchFamily="18" charset="0"/>
                <a:ea typeface="Calibri" panose="020F0502020204030204" pitchFamily="34" charset="0"/>
                <a:cs typeface="Arial" panose="020B0604020202020204" pitchFamily="34" charset="0"/>
              </a:rPr>
              <a:t>udio</a:t>
            </a:r>
            <a:r>
              <a:rPr lang="en-US" sz="2400" b="1" kern="100" dirty="0">
                <a:effectLst/>
                <a:latin typeface="Times New Roman" panose="02020603050405020304" pitchFamily="18" charset="0"/>
                <a:ea typeface="Calibri" panose="020F0502020204030204" pitchFamily="34" charset="0"/>
                <a:cs typeface="Arial" panose="020B0604020202020204" pitchFamily="34" charset="0"/>
              </a:rPr>
              <a:t> 92 </a:t>
            </a:r>
            <a:r>
              <a:rPr lang="en-US" sz="2400" b="1" kern="100" dirty="0" err="1">
                <a:effectLst/>
                <a:latin typeface="Times New Roman" panose="02020603050405020304" pitchFamily="18" charset="0"/>
                <a:ea typeface="Calibri" panose="020F0502020204030204" pitchFamily="34" charset="0"/>
                <a:cs typeface="Arial" panose="020B0604020202020204" pitchFamily="34" charset="0"/>
              </a:rPr>
              <a:t>eura</a:t>
            </a:r>
            <a:r>
              <a:rPr lang="en-US" sz="2400" kern="100" dirty="0">
                <a:effectLst/>
                <a:latin typeface="Times New Roman" panose="02020603050405020304" pitchFamily="18" charset="0"/>
                <a:ea typeface="Calibri" panose="020F0502020204030204" pitchFamily="34" charset="0"/>
                <a:cs typeface="Arial" panose="020B0604020202020204" pitchFamily="34" charset="0"/>
              </a:rPr>
              <a:t> (s </a:t>
            </a:r>
            <a:r>
              <a:rPr lang="en-US" sz="2400" kern="100" dirty="0" err="1">
                <a:effectLst/>
                <a:latin typeface="Times New Roman" panose="02020603050405020304" pitchFamily="18" charset="0"/>
                <a:ea typeface="Calibri" panose="020F0502020204030204" pitchFamily="34" charset="0"/>
                <a:cs typeface="Arial" panose="020B0604020202020204" pitchFamily="34" charset="0"/>
              </a:rPr>
              <a:t>mogućnošću</a:t>
            </a:r>
            <a:r>
              <a:rPr lang="en-US" sz="2400" kern="100" dirty="0">
                <a:effectLst/>
                <a:latin typeface="Times New Roman" panose="02020603050405020304" pitchFamily="18" charset="0"/>
                <a:ea typeface="Calibri" panose="020F0502020204030204" pitchFamily="34" charset="0"/>
                <a:cs typeface="Arial" panose="020B0604020202020204" pitchFamily="34" charset="0"/>
              </a:rPr>
              <a:t> </a:t>
            </a:r>
            <a:r>
              <a:rPr lang="en-US" sz="2400" kern="100" dirty="0" err="1">
                <a:effectLst/>
                <a:latin typeface="Times New Roman" panose="02020603050405020304" pitchFamily="18" charset="0"/>
                <a:ea typeface="Calibri" panose="020F0502020204030204" pitchFamily="34" charset="0"/>
                <a:cs typeface="Arial" panose="020B0604020202020204" pitchFamily="34" charset="0"/>
              </a:rPr>
              <a:t>povećanja</a:t>
            </a:r>
            <a:r>
              <a:rPr lang="en-US" sz="2400" kern="100" dirty="0">
                <a:effectLst/>
                <a:latin typeface="Times New Roman" panose="02020603050405020304" pitchFamily="18" charset="0"/>
                <a:ea typeface="Calibri" panose="020F0502020204030204" pitchFamily="34" charset="0"/>
                <a:cs typeface="Arial" panose="020B0604020202020204" pitchFamily="34" charset="0"/>
              </a:rPr>
              <a:t> </a:t>
            </a:r>
            <a:r>
              <a:rPr lang="en-US" sz="2400" kern="100" dirty="0" err="1">
                <a:effectLst/>
                <a:latin typeface="Times New Roman" panose="02020603050405020304" pitchFamily="18" charset="0"/>
                <a:ea typeface="Calibri" panose="020F0502020204030204" pitchFamily="34" charset="0"/>
                <a:cs typeface="Arial" panose="020B0604020202020204" pitchFamily="34" charset="0"/>
              </a:rPr>
              <a:t>roditeljskog</a:t>
            </a:r>
            <a:r>
              <a:rPr lang="en-US" sz="2400" kern="100" dirty="0">
                <a:effectLst/>
                <a:latin typeface="Times New Roman" panose="02020603050405020304" pitchFamily="18" charset="0"/>
                <a:ea typeface="Calibri" panose="020F0502020204030204" pitchFamily="34" charset="0"/>
                <a:cs typeface="Arial" panose="020B0604020202020204" pitchFamily="34" charset="0"/>
              </a:rPr>
              <a:t> </a:t>
            </a:r>
            <a:r>
              <a:rPr lang="en-US" sz="2400" kern="100" dirty="0" err="1">
                <a:effectLst/>
                <a:latin typeface="Times New Roman" panose="02020603050405020304" pitchFamily="18" charset="0"/>
                <a:ea typeface="Calibri" panose="020F0502020204030204" pitchFamily="34" charset="0"/>
                <a:cs typeface="Arial" panose="020B0604020202020204" pitchFamily="34" charset="0"/>
              </a:rPr>
              <a:t>udjela</a:t>
            </a:r>
            <a:r>
              <a:rPr lang="en-US" sz="2400" kern="100" dirty="0">
                <a:effectLst/>
                <a:latin typeface="Times New Roman" panose="02020603050405020304" pitchFamily="18" charset="0"/>
                <a:ea typeface="Calibri" panose="020F0502020204030204" pitchFamily="34" charset="0"/>
                <a:cs typeface="Arial" panose="020B0604020202020204" pitchFamily="34" charset="0"/>
              </a:rPr>
              <a:t> </a:t>
            </a:r>
            <a:r>
              <a:rPr lang="en-US" sz="2400" b="1" kern="100" dirty="0">
                <a:effectLst/>
                <a:latin typeface="Times New Roman" panose="02020603050405020304" pitchFamily="18" charset="0"/>
                <a:ea typeface="Calibri" panose="020F0502020204030204" pitchFamily="34" charset="0"/>
                <a:cs typeface="Arial" panose="020B0604020202020204" pitchFamily="34" charset="0"/>
              </a:rPr>
              <a:t>do 20 </a:t>
            </a:r>
            <a:r>
              <a:rPr lang="en-US" sz="2400" b="1" kern="100" dirty="0" err="1">
                <a:effectLst/>
                <a:latin typeface="Times New Roman" panose="02020603050405020304" pitchFamily="18" charset="0"/>
                <a:ea typeface="Calibri" panose="020F0502020204030204" pitchFamily="34" charset="0"/>
                <a:cs typeface="Arial" panose="020B0604020202020204" pitchFamily="34" charset="0"/>
              </a:rPr>
              <a:t>eura</a:t>
            </a:r>
            <a:r>
              <a:rPr lang="en-US" sz="2400" kern="100" dirty="0">
                <a:effectLst/>
                <a:latin typeface="Times New Roman" panose="02020603050405020304" pitchFamily="18" charset="0"/>
                <a:ea typeface="Calibri" panose="020F0502020204030204" pitchFamily="34" charset="0"/>
                <a:cs typeface="Arial" panose="020B0604020202020204" pitchFamily="34" charset="0"/>
              </a:rPr>
              <a:t>) </a:t>
            </a:r>
            <a:endParaRPr lang="hr-HR" sz="2400" kern="100" dirty="0">
              <a:effectLst/>
              <a:latin typeface="Times New Roman" panose="02020603050405020304" pitchFamily="18" charset="0"/>
              <a:ea typeface="Calibri" panose="020F0502020204030204" pitchFamily="34" charset="0"/>
              <a:cs typeface="Arial" panose="020B0604020202020204" pitchFamily="34" charset="0"/>
            </a:endParaRPr>
          </a:p>
          <a:p>
            <a:pPr marL="0" indent="0">
              <a:buNone/>
            </a:pPr>
            <a:r>
              <a:rPr lang="hr-HR" sz="2400" kern="100" dirty="0">
                <a:latin typeface="Times New Roman" panose="02020603050405020304" pitchFamily="18" charset="0"/>
                <a:ea typeface="Calibri" panose="020F0502020204030204" pitchFamily="34" charset="0"/>
                <a:cs typeface="Arial" panose="020B0604020202020204" pitchFamily="34" charset="0"/>
              </a:rPr>
              <a:t>	</a:t>
            </a:r>
            <a:r>
              <a:rPr lang="en-US" sz="2400" kern="100" dirty="0">
                <a:effectLst/>
                <a:latin typeface="Times New Roman" panose="02020603050405020304" pitchFamily="18" charset="0"/>
                <a:ea typeface="Calibri" panose="020F0502020204030204" pitchFamily="34" charset="0"/>
                <a:cs typeface="Arial" panose="020B0604020202020204" pitchFamily="34" charset="0"/>
              </a:rPr>
              <a:t>= </a:t>
            </a:r>
            <a:r>
              <a:rPr lang="en-US" sz="2400" u="sng" kern="100" dirty="0" err="1">
                <a:effectLst/>
                <a:latin typeface="Times New Roman" panose="02020603050405020304" pitchFamily="18" charset="0"/>
                <a:ea typeface="Calibri" panose="020F0502020204030204" pitchFamily="34" charset="0"/>
                <a:cs typeface="Arial" panose="020B0604020202020204" pitchFamily="34" charset="0"/>
              </a:rPr>
              <a:t>ukupno</a:t>
            </a:r>
            <a:r>
              <a:rPr lang="en-US" sz="2400" u="sng" kern="100" dirty="0">
                <a:effectLst/>
                <a:latin typeface="Times New Roman" panose="02020603050405020304" pitchFamily="18" charset="0"/>
                <a:ea typeface="Calibri" panose="020F0502020204030204" pitchFamily="34" charset="0"/>
                <a:cs typeface="Arial" panose="020B0604020202020204" pitchFamily="34" charset="0"/>
              </a:rPr>
              <a:t> </a:t>
            </a:r>
            <a:r>
              <a:rPr lang="en-US" sz="2400" b="1" u="sng" kern="100" dirty="0">
                <a:effectLst/>
                <a:latin typeface="Times New Roman" panose="02020603050405020304" pitchFamily="18" charset="0"/>
                <a:ea typeface="Calibri" panose="020F0502020204030204" pitchFamily="34" charset="0"/>
                <a:cs typeface="Arial" panose="020B0604020202020204" pitchFamily="34" charset="0"/>
              </a:rPr>
              <a:t>3</a:t>
            </a:r>
            <a:r>
              <a:rPr lang="hr-HR" sz="2400" b="1" u="sng" kern="100" dirty="0">
                <a:effectLst/>
                <a:latin typeface="Times New Roman" panose="02020603050405020304" pitchFamily="18" charset="0"/>
                <a:ea typeface="Calibri" panose="020F0502020204030204" pitchFamily="34" charset="0"/>
                <a:cs typeface="Arial" panose="020B0604020202020204" pitchFamily="34" charset="0"/>
              </a:rPr>
              <a:t>20</a:t>
            </a:r>
            <a:r>
              <a:rPr lang="en-US" sz="2400" b="1" u="sng" kern="100" dirty="0">
                <a:effectLst/>
                <a:latin typeface="Times New Roman" panose="02020603050405020304" pitchFamily="18" charset="0"/>
                <a:ea typeface="Calibri" panose="020F0502020204030204" pitchFamily="34" charset="0"/>
                <a:cs typeface="Arial" panose="020B0604020202020204" pitchFamily="34" charset="0"/>
              </a:rPr>
              <a:t> </a:t>
            </a:r>
            <a:r>
              <a:rPr lang="en-US" sz="2400" b="1" u="sng" kern="100" dirty="0" err="1">
                <a:effectLst/>
                <a:latin typeface="Times New Roman" panose="02020603050405020304" pitchFamily="18" charset="0"/>
                <a:ea typeface="Calibri" panose="020F0502020204030204" pitchFamily="34" charset="0"/>
                <a:cs typeface="Arial" panose="020B0604020202020204" pitchFamily="34" charset="0"/>
              </a:rPr>
              <a:t>eura</a:t>
            </a:r>
            <a:r>
              <a:rPr lang="hr-HR" sz="2400" b="1" u="sng" kern="100" dirty="0">
                <a:effectLst/>
                <a:latin typeface="Times New Roman" panose="02020603050405020304" pitchFamily="18" charset="0"/>
                <a:ea typeface="Calibri" panose="020F0502020204030204" pitchFamily="34" charset="0"/>
                <a:cs typeface="Arial" panose="020B0604020202020204" pitchFamily="34" charset="0"/>
              </a:rPr>
              <a:t>/</a:t>
            </a:r>
            <a:r>
              <a:rPr lang="en-US" sz="2400" b="1" u="sng" kern="100" dirty="0">
                <a:effectLst/>
                <a:latin typeface="Times New Roman" panose="02020603050405020304" pitchFamily="18" charset="0"/>
                <a:ea typeface="Calibri" panose="020F0502020204030204" pitchFamily="34" charset="0"/>
                <a:cs typeface="Arial" panose="020B0604020202020204" pitchFamily="34" charset="0"/>
              </a:rPr>
              <a:t>2.4</a:t>
            </a:r>
            <a:r>
              <a:rPr lang="hr-HR" sz="2400" b="1" u="sng" kern="100" dirty="0">
                <a:effectLst/>
                <a:latin typeface="Times New Roman" panose="02020603050405020304" pitchFamily="18" charset="0"/>
                <a:ea typeface="Calibri" panose="020F0502020204030204" pitchFamily="34" charset="0"/>
                <a:cs typeface="Arial" panose="020B0604020202020204" pitchFamily="34" charset="0"/>
              </a:rPr>
              <a:t>11</a:t>
            </a:r>
            <a:r>
              <a:rPr lang="en-US" sz="2400" b="1" u="sng" kern="100" dirty="0">
                <a:effectLst/>
                <a:latin typeface="Times New Roman" panose="02020603050405020304" pitchFamily="18" charset="0"/>
                <a:ea typeface="Calibri" panose="020F0502020204030204" pitchFamily="34" charset="0"/>
                <a:cs typeface="Arial" panose="020B0604020202020204" pitchFamily="34" charset="0"/>
              </a:rPr>
              <a:t> </a:t>
            </a:r>
            <a:r>
              <a:rPr lang="en-US" sz="2400" b="1" u="sng" kern="100" dirty="0" err="1">
                <a:effectLst/>
                <a:latin typeface="Times New Roman" panose="02020603050405020304" pitchFamily="18" charset="0"/>
                <a:ea typeface="Calibri" panose="020F0502020204030204" pitchFamily="34" charset="0"/>
                <a:cs typeface="Arial" panose="020B0604020202020204" pitchFamily="34" charset="0"/>
              </a:rPr>
              <a:t>kn</a:t>
            </a:r>
            <a:endParaRPr lang="hr-HR" sz="2400" b="1" u="sng" kern="100" dirty="0">
              <a:effectLst/>
              <a:latin typeface="Times New Roman" panose="02020603050405020304" pitchFamily="18" charset="0"/>
              <a:ea typeface="Calibri" panose="020F0502020204030204" pitchFamily="34" charset="0"/>
              <a:cs typeface="Arial" panose="020B0604020202020204" pitchFamily="34" charset="0"/>
            </a:endParaRPr>
          </a:p>
          <a:p>
            <a:r>
              <a:rPr lang="hr-HR" sz="2400" b="1" kern="100" dirty="0">
                <a:latin typeface="Times New Roman" panose="02020603050405020304" pitchFamily="18" charset="0"/>
                <a:ea typeface="Calibri" panose="020F0502020204030204" pitchFamily="34" charset="0"/>
                <a:cs typeface="Arial" panose="020B0604020202020204" pitchFamily="34" charset="0"/>
              </a:rPr>
              <a:t>Da ponovimo, prema analizi iz 2022. godine, prosječna mjesečna ekonomska cijena smještaja djeteta u privatni vrtić iznosi </a:t>
            </a:r>
          </a:p>
          <a:p>
            <a:pPr marL="0" indent="0">
              <a:buNone/>
            </a:pPr>
            <a:r>
              <a:rPr lang="hr-HR" sz="2400" b="1" kern="100" dirty="0">
                <a:latin typeface="Times New Roman" panose="02020603050405020304" pitchFamily="18" charset="0"/>
                <a:ea typeface="Calibri" panose="020F0502020204030204" pitchFamily="34" charset="0"/>
                <a:cs typeface="Arial" panose="020B0604020202020204" pitchFamily="34" charset="0"/>
              </a:rPr>
              <a:t>            </a:t>
            </a:r>
            <a:r>
              <a:rPr lang="hr-HR" sz="2400" b="1" i="1" u="sng" kern="100" dirty="0">
                <a:latin typeface="Times New Roman" panose="02020603050405020304" pitchFamily="18" charset="0"/>
                <a:ea typeface="Calibri" panose="020F0502020204030204" pitchFamily="34" charset="0"/>
                <a:cs typeface="Arial" panose="020B0604020202020204" pitchFamily="34" charset="0"/>
              </a:rPr>
              <a:t>=237 eura/1.788 kn</a:t>
            </a:r>
          </a:p>
          <a:p>
            <a:pPr marL="0" indent="0">
              <a:buNone/>
            </a:pPr>
            <a:endParaRPr lang="hr-HR" sz="2400" b="1" i="1" u="sng" kern="100" dirty="0">
              <a:latin typeface="Times New Roman" panose="02020603050405020304" pitchFamily="18" charset="0"/>
              <a:ea typeface="Calibri" panose="020F0502020204030204" pitchFamily="34" charset="0"/>
              <a:cs typeface="Arial" panose="020B0604020202020204" pitchFamily="34" charset="0"/>
            </a:endParaRPr>
          </a:p>
          <a:p>
            <a:r>
              <a:rPr lang="hr-HR" sz="2400" dirty="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Prema službenim stranicama Ministarstva – na gov.hr ekonomska cijena smještaja djeteta u redovite programe dječjeg vrtića na nivou Hrvatske u prosjeku iznosi između 199,08 eura (1500 kn) i 331,81 eura (2500 kn) </a:t>
            </a:r>
            <a:endParaRPr lang="hr-HR"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hr-HR" sz="2400" b="1" i="1" u="sng" kern="100" dirty="0">
              <a:latin typeface="Times New Roman" panose="02020603050405020304" pitchFamily="18" charset="0"/>
              <a:ea typeface="Calibri" panose="020F0502020204030204" pitchFamily="34" charset="0"/>
              <a:cs typeface="Arial" panose="020B0604020202020204" pitchFamily="34" charset="0"/>
            </a:endParaRPr>
          </a:p>
          <a:p>
            <a:endParaRPr lang="hr-HR" sz="2400" b="1" i="1" u="sng" kern="100" dirty="0">
              <a:effectLst/>
              <a:latin typeface="Times New Roman" panose="02020603050405020304" pitchFamily="18" charset="0"/>
              <a:ea typeface="Calibri" panose="020F0502020204030204" pitchFamily="34" charset="0"/>
              <a:cs typeface="Arial" panose="020B0604020202020204" pitchFamily="34" charset="0"/>
            </a:endParaRPr>
          </a:p>
          <a:p>
            <a:pPr marL="0" indent="0">
              <a:buNone/>
            </a:pPr>
            <a:endParaRPr lang="hr-HR" sz="2400" kern="100" dirty="0">
              <a:effectLst/>
              <a:latin typeface="Calibri" panose="020F0502020204030204" pitchFamily="34" charset="0"/>
              <a:ea typeface="Calibri" panose="020F0502020204030204" pitchFamily="34" charset="0"/>
              <a:cs typeface="Arial" panose="020B0604020202020204" pitchFamily="34" charset="0"/>
            </a:endParaRPr>
          </a:p>
          <a:p>
            <a:endParaRPr lang="hr-HR" dirty="0"/>
          </a:p>
        </p:txBody>
      </p:sp>
    </p:spTree>
    <p:extLst>
      <p:ext uri="{BB962C8B-B14F-4D97-AF65-F5344CB8AC3E}">
        <p14:creationId xmlns:p14="http://schemas.microsoft.com/office/powerpoint/2010/main" val="29979283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E2B778D9-6AED-45C2-3FBC-732D4DD6DE5D}"/>
              </a:ext>
            </a:extLst>
          </p:cNvPr>
          <p:cNvSpPr>
            <a:spLocks noGrp="1"/>
          </p:cNvSpPr>
          <p:nvPr>
            <p:ph type="title"/>
          </p:nvPr>
        </p:nvSpPr>
        <p:spPr/>
        <p:txBody>
          <a:bodyPr/>
          <a:lstStyle/>
          <a:p>
            <a:r>
              <a:rPr lang="hr-HR" dirty="0"/>
              <a:t>Cijene za roditelje/korisnike u Istri/Hrvatskoj</a:t>
            </a:r>
          </a:p>
        </p:txBody>
      </p:sp>
      <p:sp>
        <p:nvSpPr>
          <p:cNvPr id="3" name="Rezervirano mjesto sadržaja 2">
            <a:extLst>
              <a:ext uri="{FF2B5EF4-FFF2-40B4-BE49-F238E27FC236}">
                <a16:creationId xmlns:a16="http://schemas.microsoft.com/office/drawing/2014/main" id="{C6900D8A-261E-AEF1-E428-6621D8EAA1BC}"/>
              </a:ext>
            </a:extLst>
          </p:cNvPr>
          <p:cNvSpPr>
            <a:spLocks noGrp="1"/>
          </p:cNvSpPr>
          <p:nvPr>
            <p:ph idx="1"/>
          </p:nvPr>
        </p:nvSpPr>
        <p:spPr>
          <a:xfrm>
            <a:off x="838200" y="1455938"/>
            <a:ext cx="10515600" cy="5036937"/>
          </a:xfrm>
        </p:spPr>
        <p:txBody>
          <a:bodyPr>
            <a:normAutofit fontScale="92500" lnSpcReduction="10000"/>
          </a:bodyPr>
          <a:lstStyle/>
          <a:p>
            <a:pPr marL="0" lvl="0" indent="0" algn="ctr">
              <a:spcAft>
                <a:spcPts val="500"/>
              </a:spcAft>
              <a:buNone/>
            </a:pPr>
            <a:r>
              <a:rPr lang="hr-HR" sz="1800" b="1" dirty="0">
                <a:effectLst/>
                <a:latin typeface="Times New Roman" panose="02020603050405020304" pitchFamily="18" charset="0"/>
                <a:ea typeface="Times New Roman" panose="02020603050405020304" pitchFamily="18" charset="0"/>
              </a:rPr>
              <a:t>	</a:t>
            </a:r>
          </a:p>
          <a:p>
            <a:pPr marL="342900" lvl="0" indent="-342900" algn="just">
              <a:spcAft>
                <a:spcPts val="500"/>
              </a:spcAft>
              <a:buFont typeface="Calibri" panose="020F0502020204030204" pitchFamily="34" charset="0"/>
              <a:buChar char="-"/>
            </a:pPr>
            <a:r>
              <a:rPr lang="hr-HR" sz="1800" dirty="0">
                <a:effectLst/>
                <a:latin typeface="Times New Roman" panose="02020603050405020304" pitchFamily="18" charset="0"/>
                <a:ea typeface="Calibri" panose="020F0502020204030204" pitchFamily="34" charset="0"/>
              </a:rPr>
              <a:t>Pula </a:t>
            </a:r>
            <a:r>
              <a:rPr lang="hr-HR" sz="1800" b="1" dirty="0">
                <a:effectLst/>
                <a:latin typeface="Times New Roman" panose="02020603050405020304" pitchFamily="18" charset="0"/>
                <a:ea typeface="Times New Roman" panose="02020603050405020304" pitchFamily="18" charset="0"/>
              </a:rPr>
              <a:t>690kn /92 eura</a:t>
            </a:r>
            <a:endParaRPr lang="hr-HR" sz="1800" dirty="0">
              <a:effectLst/>
              <a:latin typeface="Times New Roman" panose="02020603050405020304" pitchFamily="18" charset="0"/>
              <a:ea typeface="Calibri" panose="020F0502020204030204" pitchFamily="34" charset="0"/>
            </a:endParaRPr>
          </a:p>
          <a:p>
            <a:pPr marL="342900" lvl="0" indent="-342900" algn="just">
              <a:spcAft>
                <a:spcPts val="500"/>
              </a:spcAft>
              <a:buFont typeface="Calibri" panose="020F0502020204030204" pitchFamily="34" charset="0"/>
              <a:buChar char="-"/>
            </a:pPr>
            <a:r>
              <a:rPr lang="hr-HR" sz="1800" dirty="0">
                <a:effectLst/>
                <a:latin typeface="Times New Roman" panose="02020603050405020304" pitchFamily="18" charset="0"/>
                <a:ea typeface="Calibri" panose="020F0502020204030204" pitchFamily="34" charset="0"/>
              </a:rPr>
              <a:t>Labin </a:t>
            </a:r>
            <a:r>
              <a:rPr lang="hr-HR" sz="1800" b="1" dirty="0">
                <a:effectLst/>
                <a:latin typeface="Times New Roman" panose="02020603050405020304" pitchFamily="18" charset="0"/>
                <a:ea typeface="Times New Roman" panose="02020603050405020304" pitchFamily="18" charset="0"/>
              </a:rPr>
              <a:t>690 kn /92 eura</a:t>
            </a:r>
            <a:endParaRPr lang="hr-HR" sz="1800" dirty="0">
              <a:effectLst/>
              <a:latin typeface="Times New Roman" panose="02020603050405020304" pitchFamily="18" charset="0"/>
              <a:ea typeface="Calibri" panose="020F0502020204030204" pitchFamily="34" charset="0"/>
            </a:endParaRPr>
          </a:p>
          <a:p>
            <a:pPr marL="342900" lvl="0" indent="-342900" algn="just">
              <a:spcAft>
                <a:spcPts val="500"/>
              </a:spcAft>
              <a:buFont typeface="Calibri" panose="020F0502020204030204" pitchFamily="34" charset="0"/>
              <a:buChar char="-"/>
            </a:pPr>
            <a:r>
              <a:rPr lang="hr-HR" sz="1800" dirty="0">
                <a:effectLst/>
                <a:latin typeface="Times New Roman" panose="02020603050405020304" pitchFamily="18" charset="0"/>
                <a:ea typeface="Calibri" panose="020F0502020204030204" pitchFamily="34" charset="0"/>
              </a:rPr>
              <a:t>Poreč </a:t>
            </a:r>
            <a:r>
              <a:rPr lang="hr-HR" sz="1800" b="1" dirty="0">
                <a:effectLst/>
                <a:latin typeface="Times New Roman" panose="02020603050405020304" pitchFamily="18" charset="0"/>
                <a:ea typeface="Times New Roman" panose="02020603050405020304" pitchFamily="18" charset="0"/>
              </a:rPr>
              <a:t>679 kn /90 eura</a:t>
            </a:r>
            <a:endParaRPr lang="hr-HR" sz="1800" dirty="0">
              <a:effectLst/>
              <a:latin typeface="Times New Roman" panose="02020603050405020304" pitchFamily="18" charset="0"/>
              <a:ea typeface="Calibri" panose="020F0502020204030204" pitchFamily="34" charset="0"/>
            </a:endParaRPr>
          </a:p>
          <a:p>
            <a:pPr marL="342900" lvl="0" indent="-342900" algn="just">
              <a:spcAft>
                <a:spcPts val="500"/>
              </a:spcAft>
              <a:buFont typeface="Calibri" panose="020F0502020204030204" pitchFamily="34" charset="0"/>
              <a:buChar char="-"/>
            </a:pPr>
            <a:r>
              <a:rPr lang="hr-HR" sz="1800" dirty="0">
                <a:effectLst/>
                <a:latin typeface="Times New Roman" panose="02020603050405020304" pitchFamily="18" charset="0"/>
                <a:ea typeface="Calibri" panose="020F0502020204030204" pitchFamily="34" charset="0"/>
              </a:rPr>
              <a:t>Vodnjan </a:t>
            </a:r>
            <a:r>
              <a:rPr lang="hr-HR" sz="1800" b="1" dirty="0">
                <a:effectLst/>
                <a:latin typeface="Times New Roman" panose="02020603050405020304" pitchFamily="18" charset="0"/>
                <a:ea typeface="Times New Roman" panose="02020603050405020304" pitchFamily="18" charset="0"/>
              </a:rPr>
              <a:t>650 kn /86 eura</a:t>
            </a:r>
            <a:endParaRPr lang="hr-HR" sz="1800" dirty="0">
              <a:effectLst/>
              <a:latin typeface="Times New Roman" panose="02020603050405020304" pitchFamily="18" charset="0"/>
              <a:ea typeface="Calibri" panose="020F0502020204030204" pitchFamily="34" charset="0"/>
            </a:endParaRPr>
          </a:p>
          <a:p>
            <a:pPr marL="342900" lvl="0" indent="-342900" algn="just">
              <a:spcAft>
                <a:spcPts val="500"/>
              </a:spcAft>
              <a:buFont typeface="Calibri" panose="020F0502020204030204" pitchFamily="34" charset="0"/>
              <a:buChar char="-"/>
            </a:pPr>
            <a:r>
              <a:rPr lang="hr-HR" sz="1800" dirty="0">
                <a:effectLst/>
                <a:latin typeface="Times New Roman" panose="02020603050405020304" pitchFamily="18" charset="0"/>
                <a:ea typeface="Calibri" panose="020F0502020204030204" pitchFamily="34" charset="0"/>
              </a:rPr>
              <a:t>Novigrad </a:t>
            </a:r>
            <a:r>
              <a:rPr lang="hr-HR" sz="1800" b="1" dirty="0">
                <a:effectLst/>
                <a:latin typeface="Times New Roman" panose="02020603050405020304" pitchFamily="18" charset="0"/>
                <a:ea typeface="Times New Roman" panose="02020603050405020304" pitchFamily="18" charset="0"/>
              </a:rPr>
              <a:t>646 kn/85 eura</a:t>
            </a:r>
            <a:endParaRPr lang="hr-HR" sz="1800" dirty="0">
              <a:effectLst/>
              <a:latin typeface="Times New Roman" panose="02020603050405020304" pitchFamily="18" charset="0"/>
              <a:ea typeface="Calibri" panose="020F0502020204030204" pitchFamily="34" charset="0"/>
            </a:endParaRPr>
          </a:p>
          <a:p>
            <a:pPr marL="342900" lvl="0" indent="-342900" algn="just">
              <a:spcAft>
                <a:spcPts val="500"/>
              </a:spcAft>
              <a:buFont typeface="Calibri" panose="020F0502020204030204" pitchFamily="34" charset="0"/>
              <a:buChar char="-"/>
            </a:pPr>
            <a:r>
              <a:rPr lang="hr-HR" sz="1800" dirty="0">
                <a:effectLst/>
                <a:latin typeface="Times New Roman" panose="02020603050405020304" pitchFamily="18" charset="0"/>
                <a:ea typeface="Calibri" panose="020F0502020204030204" pitchFamily="34" charset="0"/>
              </a:rPr>
              <a:t>Pazin </a:t>
            </a:r>
            <a:r>
              <a:rPr lang="hr-HR" sz="1800" b="1" dirty="0">
                <a:effectLst/>
                <a:latin typeface="Times New Roman" panose="02020603050405020304" pitchFamily="18" charset="0"/>
                <a:ea typeface="Times New Roman" panose="02020603050405020304" pitchFamily="18" charset="0"/>
              </a:rPr>
              <a:t>638 kn/84 eura </a:t>
            </a:r>
            <a:endParaRPr lang="hr-HR" sz="1800" dirty="0">
              <a:effectLst/>
              <a:latin typeface="Times New Roman" panose="02020603050405020304" pitchFamily="18" charset="0"/>
              <a:ea typeface="Calibri" panose="020F0502020204030204" pitchFamily="34" charset="0"/>
            </a:endParaRPr>
          </a:p>
          <a:p>
            <a:pPr marL="342900" lvl="0" indent="-342900" algn="just">
              <a:spcAft>
                <a:spcPts val="500"/>
              </a:spcAft>
              <a:buFont typeface="Calibri" panose="020F0502020204030204" pitchFamily="34" charset="0"/>
              <a:buChar char="-"/>
            </a:pPr>
            <a:r>
              <a:rPr lang="hr-HR" sz="1800" dirty="0">
                <a:effectLst/>
                <a:latin typeface="Times New Roman" panose="02020603050405020304" pitchFamily="18" charset="0"/>
                <a:ea typeface="Calibri" panose="020F0502020204030204" pitchFamily="34" charset="0"/>
              </a:rPr>
              <a:t>Buje</a:t>
            </a:r>
            <a:r>
              <a:rPr lang="hr-HR" sz="1800" b="1" dirty="0">
                <a:effectLst/>
                <a:latin typeface="Times New Roman" panose="02020603050405020304" pitchFamily="18" charset="0"/>
                <a:ea typeface="Times New Roman" panose="02020603050405020304" pitchFamily="18" charset="0"/>
              </a:rPr>
              <a:t> 610 kn/81 eura</a:t>
            </a:r>
            <a:endParaRPr lang="hr-HR" sz="1800" dirty="0">
              <a:effectLst/>
              <a:latin typeface="Times New Roman" panose="02020603050405020304" pitchFamily="18" charset="0"/>
              <a:ea typeface="Calibri" panose="020F0502020204030204" pitchFamily="34" charset="0"/>
            </a:endParaRPr>
          </a:p>
          <a:p>
            <a:pPr marL="342900" lvl="0" indent="-342900" algn="just">
              <a:spcAft>
                <a:spcPts val="500"/>
              </a:spcAft>
              <a:buFont typeface="Calibri" panose="020F0502020204030204" pitchFamily="34" charset="0"/>
              <a:buChar char="-"/>
            </a:pPr>
            <a:r>
              <a:rPr lang="hr-HR" sz="1800" dirty="0">
                <a:effectLst/>
                <a:latin typeface="Times New Roman" panose="02020603050405020304" pitchFamily="18" charset="0"/>
                <a:ea typeface="Calibri" panose="020F0502020204030204" pitchFamily="34" charset="0"/>
              </a:rPr>
              <a:t>Rovinj </a:t>
            </a:r>
            <a:r>
              <a:rPr lang="hr-HR" sz="1800" b="1" dirty="0">
                <a:effectLst/>
                <a:latin typeface="Times New Roman" panose="02020603050405020304" pitchFamily="18" charset="0"/>
                <a:ea typeface="Times New Roman" panose="02020603050405020304" pitchFamily="18" charset="0"/>
              </a:rPr>
              <a:t>550 kn/73 eura</a:t>
            </a:r>
            <a:endParaRPr lang="hr-HR" sz="1800" dirty="0">
              <a:effectLst/>
              <a:latin typeface="Times New Roman" panose="02020603050405020304" pitchFamily="18" charset="0"/>
              <a:ea typeface="Calibri" panose="020F0502020204030204" pitchFamily="34" charset="0"/>
            </a:endParaRPr>
          </a:p>
          <a:p>
            <a:pPr marL="342900" lvl="0" indent="-342900" algn="just">
              <a:spcAft>
                <a:spcPts val="500"/>
              </a:spcAft>
              <a:buFont typeface="Calibri" panose="020F0502020204030204" pitchFamily="34" charset="0"/>
              <a:buChar char="-"/>
            </a:pPr>
            <a:r>
              <a:rPr lang="hr-HR" sz="1800" dirty="0">
                <a:effectLst/>
                <a:latin typeface="Times New Roman" panose="02020603050405020304" pitchFamily="18" charset="0"/>
                <a:ea typeface="Calibri" panose="020F0502020204030204" pitchFamily="34" charset="0"/>
              </a:rPr>
              <a:t>Buzet </a:t>
            </a:r>
            <a:r>
              <a:rPr lang="hr-HR" sz="1800" b="1" dirty="0">
                <a:effectLst/>
                <a:latin typeface="Times New Roman" panose="02020603050405020304" pitchFamily="18" charset="0"/>
                <a:ea typeface="Times New Roman" panose="02020603050405020304" pitchFamily="18" charset="0"/>
              </a:rPr>
              <a:t>540 kn/72eura</a:t>
            </a:r>
            <a:endParaRPr lang="hr-HR" sz="1800" dirty="0">
              <a:effectLst/>
              <a:latin typeface="Times New Roman" panose="02020603050405020304" pitchFamily="18" charset="0"/>
              <a:ea typeface="Times New Roman" panose="02020603050405020304" pitchFamily="18" charset="0"/>
            </a:endParaRPr>
          </a:p>
          <a:p>
            <a:pPr marL="342900" lvl="0" indent="-342900" algn="just">
              <a:spcAft>
                <a:spcPts val="500"/>
              </a:spcAft>
              <a:buFont typeface="Calibri" panose="020F0502020204030204" pitchFamily="34" charset="0"/>
              <a:buChar char="-"/>
            </a:pPr>
            <a:r>
              <a:rPr lang="hr-HR" sz="1800" b="1" dirty="0">
                <a:effectLst/>
                <a:latin typeface="Times New Roman" panose="02020603050405020304" pitchFamily="18" charset="0"/>
                <a:ea typeface="Calibri" panose="020F0502020204030204" pitchFamily="34" charset="0"/>
              </a:rPr>
              <a:t>Na nivou Hrvatske cijene vrtića za roditelje kreću se od 600 kn/80 eura - Zadar;  620 kn/83 eura - Split, gdje su </a:t>
            </a:r>
            <a:r>
              <a:rPr lang="hr-HR" sz="1800" b="1" dirty="0">
                <a:latin typeface="Times New Roman" panose="02020603050405020304" pitchFamily="18" charset="0"/>
                <a:ea typeface="Calibri" panose="020F0502020204030204" pitchFamily="34" charset="0"/>
              </a:rPr>
              <a:t>povećali </a:t>
            </a:r>
            <a:r>
              <a:rPr lang="hr-HR" sz="1800" b="1" dirty="0">
                <a:effectLst/>
                <a:latin typeface="Times New Roman" panose="02020603050405020304" pitchFamily="18" charset="0"/>
                <a:ea typeface="Calibri" panose="020F0502020204030204" pitchFamily="34" charset="0"/>
              </a:rPr>
              <a:t>cijenu s 495 kn/66 eura; Osijek 640 kn/85 eura, Varaždin 700 kn/93 eura</a:t>
            </a:r>
            <a:endParaRPr lang="hr-HR" sz="1800" dirty="0">
              <a:effectLst/>
              <a:latin typeface="Times New Roman" panose="02020603050405020304" pitchFamily="18" charset="0"/>
              <a:ea typeface="Calibri" panose="020F0502020204030204" pitchFamily="34" charset="0"/>
            </a:endParaRPr>
          </a:p>
          <a:p>
            <a:endParaRPr lang="hr-HR" dirty="0"/>
          </a:p>
        </p:txBody>
      </p:sp>
    </p:spTree>
    <p:extLst>
      <p:ext uri="{BB962C8B-B14F-4D97-AF65-F5344CB8AC3E}">
        <p14:creationId xmlns:p14="http://schemas.microsoft.com/office/powerpoint/2010/main" val="23287391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AA95FA7-F129-57B6-2836-69237848DD42}"/>
              </a:ext>
            </a:extLst>
          </p:cNvPr>
          <p:cNvSpPr>
            <a:spLocks noGrp="1"/>
          </p:cNvSpPr>
          <p:nvPr>
            <p:ph type="title"/>
          </p:nvPr>
        </p:nvSpPr>
        <p:spPr/>
        <p:txBody>
          <a:bodyPr/>
          <a:lstStyle/>
          <a:p>
            <a:r>
              <a:rPr lang="hr-HR" dirty="0"/>
              <a:t>Cijene za roditelje/korisnike u Istri/Hrvatskoj</a:t>
            </a:r>
          </a:p>
        </p:txBody>
      </p:sp>
      <p:sp>
        <p:nvSpPr>
          <p:cNvPr id="3" name="Rezervirano mjesto sadržaja 2">
            <a:extLst>
              <a:ext uri="{FF2B5EF4-FFF2-40B4-BE49-F238E27FC236}">
                <a16:creationId xmlns:a16="http://schemas.microsoft.com/office/drawing/2014/main" id="{90FD15D8-47B7-53A6-5945-FC0C3D1ED393}"/>
              </a:ext>
            </a:extLst>
          </p:cNvPr>
          <p:cNvSpPr>
            <a:spLocks noGrp="1"/>
          </p:cNvSpPr>
          <p:nvPr>
            <p:ph idx="1"/>
          </p:nvPr>
        </p:nvSpPr>
        <p:spPr/>
        <p:txBody>
          <a:bodyPr>
            <a:normAutofit/>
          </a:bodyPr>
          <a:lstStyle/>
          <a:p>
            <a:r>
              <a:rPr lang="hr-HR" dirty="0"/>
              <a:t>Pojedini gradovi imaju učešće roditelja prema mjesečnim primanjima po članu kućanstva no tu se također najviše cijene za roditelje kreću između </a:t>
            </a:r>
            <a:r>
              <a:rPr lang="hr-HR" b="1" i="1" dirty="0"/>
              <a:t>73 eura/ 550 kn </a:t>
            </a:r>
            <a:r>
              <a:rPr lang="hr-HR" dirty="0"/>
              <a:t>(primjerice u Dubrovniku) i </a:t>
            </a:r>
            <a:r>
              <a:rPr lang="hr-HR" b="1" i="1" dirty="0"/>
              <a:t>96 eura/720 kn </a:t>
            </a:r>
            <a:r>
              <a:rPr lang="hr-HR" dirty="0"/>
              <a:t>(primjerice u Rijeci) </a:t>
            </a:r>
          </a:p>
          <a:p>
            <a:pPr>
              <a:buFont typeface="Courier New" panose="02070309020205020404" pitchFamily="49" charset="0"/>
              <a:buChar char="o"/>
            </a:pPr>
            <a:r>
              <a:rPr lang="hr-HR" sz="1800" i="1" dirty="0">
                <a:solidFill>
                  <a:srgbClr val="002060"/>
                </a:solidFill>
              </a:rPr>
              <a:t>Npr. u </a:t>
            </a:r>
            <a:r>
              <a:rPr lang="hr-HR" sz="1800" i="1" dirty="0" err="1">
                <a:solidFill>
                  <a:srgbClr val="002060"/>
                </a:solidFill>
              </a:rPr>
              <a:t>Dubovniku</a:t>
            </a:r>
            <a:r>
              <a:rPr lang="hr-HR" sz="1800" i="1" dirty="0">
                <a:solidFill>
                  <a:srgbClr val="002060"/>
                </a:solidFill>
              </a:rPr>
              <a:t> će najvišu cijenu vrtića u iznosu od 72 eura/550 kn  platiti roditelji čiji mjesečni prihod iznosi više od ½ prosječne isplaćene neto plaće u RH u prethodnoj godini (prosječna neto plaća u RH prema podacima iz siječnja 2023. iznosila je 1.094 eura) </a:t>
            </a:r>
          </a:p>
          <a:p>
            <a:pPr>
              <a:buFont typeface="Courier New" panose="02070309020205020404" pitchFamily="49" charset="0"/>
              <a:buChar char="o"/>
            </a:pPr>
            <a:endParaRPr lang="hr-HR" sz="1800" i="1" dirty="0">
              <a:solidFill>
                <a:srgbClr val="002060"/>
              </a:solidFill>
            </a:endParaRPr>
          </a:p>
          <a:p>
            <a:pPr>
              <a:buFont typeface="Courier New" panose="02070309020205020404" pitchFamily="49" charset="0"/>
              <a:buChar char="o"/>
            </a:pPr>
            <a:r>
              <a:rPr lang="hr-HR" dirty="0"/>
              <a:t>Jednu od najvećih cijena za roditelje imaju primjerice Križevci – 110 eura/830 kn</a:t>
            </a:r>
          </a:p>
          <a:p>
            <a:pPr>
              <a:buFont typeface="Courier New" panose="02070309020205020404" pitchFamily="49" charset="0"/>
              <a:buChar char="o"/>
            </a:pPr>
            <a:r>
              <a:rPr lang="hr-HR" dirty="0"/>
              <a:t>Čakovec ima 120 eura/ 900 kn za jaslice i 93 eura/700 kn za vrtić (preko 25 % djece pohađa privatne vrtiće)</a:t>
            </a:r>
          </a:p>
        </p:txBody>
      </p:sp>
    </p:spTree>
    <p:extLst>
      <p:ext uri="{BB962C8B-B14F-4D97-AF65-F5344CB8AC3E}">
        <p14:creationId xmlns:p14="http://schemas.microsoft.com/office/powerpoint/2010/main" val="2894150068"/>
      </p:ext>
    </p:extLst>
  </p:cSld>
  <p:clrMapOvr>
    <a:masterClrMapping/>
  </p:clrMapOvr>
</p:sld>
</file>

<file path=ppt/theme/theme1.xml><?xml version="1.0" encoding="utf-8"?>
<a:theme xmlns:a="http://schemas.openxmlformats.org/drawingml/2006/main" name="Retrospektiva">
  <a:themeElements>
    <a:clrScheme name="Retrospektiva">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fontScheme name="Retrospektiva">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ktiva">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docProps/app.xml><?xml version="1.0" encoding="utf-8"?>
<Properties xmlns="http://schemas.openxmlformats.org/officeDocument/2006/extended-properties" xmlns:vt="http://schemas.openxmlformats.org/officeDocument/2006/docPropsVTypes">
  <Template>Retrospect</Template>
  <TotalTime>383</TotalTime>
  <Words>1371</Words>
  <Application>Microsoft Office PowerPoint</Application>
  <PresentationFormat>Široki zaslon</PresentationFormat>
  <Paragraphs>95</Paragraphs>
  <Slides>15</Slides>
  <Notes>0</Notes>
  <HiddenSlides>0</HiddenSlides>
  <MMClips>0</MMClips>
  <ScaleCrop>false</ScaleCrop>
  <HeadingPairs>
    <vt:vector size="6" baseType="variant">
      <vt:variant>
        <vt:lpstr>Korišteni fontovi</vt:lpstr>
      </vt:variant>
      <vt:variant>
        <vt:i4>5</vt:i4>
      </vt:variant>
      <vt:variant>
        <vt:lpstr>Tema</vt:lpstr>
      </vt:variant>
      <vt:variant>
        <vt:i4>1</vt:i4>
      </vt:variant>
      <vt:variant>
        <vt:lpstr>Naslovi slajdova</vt:lpstr>
      </vt:variant>
      <vt:variant>
        <vt:i4>15</vt:i4>
      </vt:variant>
    </vt:vector>
  </HeadingPairs>
  <TitlesOfParts>
    <vt:vector size="21" baseType="lpstr">
      <vt:lpstr>Calibri</vt:lpstr>
      <vt:lpstr>Calibri Light</vt:lpstr>
      <vt:lpstr>Courier New</vt:lpstr>
      <vt:lpstr>Times New Roman</vt:lpstr>
      <vt:lpstr>TimesNewRomanPSMT</vt:lpstr>
      <vt:lpstr>Retrospektiva</vt:lpstr>
      <vt:lpstr>  Predškolski odgoj u Gradu Pula-Pola</vt:lpstr>
      <vt:lpstr>KOMENTARI I ZAKLJUČAK NA ANALIZU EKONOMSKE CIJENE SMJEŠTAJA DJETETA U VRTIĆ</vt:lpstr>
      <vt:lpstr>KOMENTARI I ZAKLJUČAK NA ANALIZU EKONOMSKE CIJENE SMJEŠTAJA DJETETA U VRTIĆ</vt:lpstr>
      <vt:lpstr>KOMENTARI I ZAKLJUČAK NA ANALIZU EKONOMSKE CIJENE SMJEŠTAJA DJETETA U VRTIĆ</vt:lpstr>
      <vt:lpstr>Sporazum o suradnji</vt:lpstr>
      <vt:lpstr>Sporazum o suradnji</vt:lpstr>
      <vt:lpstr>Sporazum o suradnji</vt:lpstr>
      <vt:lpstr>Cijene za roditelje/korisnike u Istri/Hrvatskoj</vt:lpstr>
      <vt:lpstr>Cijene za roditelje/korisnike u Istri/Hrvatskoj</vt:lpstr>
      <vt:lpstr>Primjeri subvencija privatnim vrtićima u drugim gradovima</vt:lpstr>
      <vt:lpstr>Broj djece za pedagošku godinu 2023/2024</vt:lpstr>
      <vt:lpstr>Povećanje cijene roditeljima čija djeca pohađaju privatne vrtiće u Puli</vt:lpstr>
      <vt:lpstr>Jačanje usluga i mreže dječjih vrtića na području Pule – budući planovi Grada Pule - Pola</vt:lpstr>
      <vt:lpstr>Jačanje usluga i mreže dječjih vrtića na području Pule – budući planovi Grada Pule - Pola</vt:lpstr>
      <vt:lpstr>Jačanje usluga i mreže dječjih vrtića na području Pule – budući planovi Grada Pule - Pola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Predškolski odgoj u Gradu Pula-Pola</dc:title>
  <dc:creator>gradpula202201@outlook.com</dc:creator>
  <cp:lastModifiedBy>gradpula202201@outlook.com</cp:lastModifiedBy>
  <cp:revision>25</cp:revision>
  <dcterms:created xsi:type="dcterms:W3CDTF">2023-08-09T09:58:26Z</dcterms:created>
  <dcterms:modified xsi:type="dcterms:W3CDTF">2023-08-10T20:35:07Z</dcterms:modified>
</cp:coreProperties>
</file>