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4" r:id="rId1"/>
  </p:sldMasterIdLst>
  <p:notesMasterIdLst>
    <p:notesMasterId r:id="rId15"/>
  </p:notesMasterIdLst>
  <p:sldIdLst>
    <p:sldId id="256" r:id="rId2"/>
    <p:sldId id="272" r:id="rId3"/>
    <p:sldId id="277" r:id="rId4"/>
    <p:sldId id="262" r:id="rId5"/>
    <p:sldId id="264" r:id="rId6"/>
    <p:sldId id="260" r:id="rId7"/>
    <p:sldId id="261" r:id="rId8"/>
    <p:sldId id="274" r:id="rId9"/>
    <p:sldId id="273" r:id="rId10"/>
    <p:sldId id="275" r:id="rId11"/>
    <p:sldId id="268" r:id="rId12"/>
    <p:sldId id="259" r:id="rId13"/>
    <p:sldId id="270" r:id="rId14"/>
  </p:sldIdLst>
  <p:sldSz cx="12192000" cy="6858000"/>
  <p:notesSz cx="6797675" cy="99266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9BEA606-4915-4D99-BCA3-57E3B95F62A1}">
  <a:tblStyle styleId="{E9BEA606-4915-4D99-BCA3-57E3B95F62A1}" styleName="Table_0">
    <a:wholeTbl>
      <a:tcTxStyle b="off" i="off">
        <a:font>
          <a:latin typeface="Trebuchet MS"/>
          <a:ea typeface="Trebuchet MS"/>
          <a:cs typeface="Trebuchet MS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EF4E7"/>
          </a:solidFill>
        </a:fill>
      </a:tcStyle>
    </a:wholeTbl>
    <a:band1H>
      <a:tcTxStyle b="off" i="off"/>
      <a:tcStyle>
        <a:tcBdr/>
        <a:fill>
          <a:solidFill>
            <a:srgbClr val="DBE9CB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DBE9CB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Trebuchet MS"/>
          <a:ea typeface="Trebuchet MS"/>
          <a:cs typeface="Trebuchet MS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Trebuchet MS"/>
          <a:ea typeface="Trebuchet MS"/>
          <a:cs typeface="Trebuchet MS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Trebuchet MS"/>
          <a:ea typeface="Trebuchet MS"/>
          <a:cs typeface="Trebuchet MS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C1F9B475-CE77-4BDF-BDC4-F91CFAA3F25D}" styleName="Table_1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1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1" name="Google Shape;1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6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6"/>
          <p:cNvSpPr txBox="1">
            <a:spLocks noGrp="1"/>
          </p:cNvSpPr>
          <p:nvPr>
            <p:ph type="body" idx="1"/>
          </p:nvPr>
        </p:nvSpPr>
        <p:spPr>
          <a:xfrm rot="5400000">
            <a:off x="3035281" y="-197358"/>
            <a:ext cx="3880773" cy="8596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30" name="Google Shape;130;p16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6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6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7"/>
          <p:cNvSpPr txBox="1">
            <a:spLocks noGrp="1"/>
          </p:cNvSpPr>
          <p:nvPr>
            <p:ph type="title"/>
          </p:nvPr>
        </p:nvSpPr>
        <p:spPr>
          <a:xfrm rot="5400000">
            <a:off x="5994319" y="2582953"/>
            <a:ext cx="5251451" cy="1304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7"/>
          <p:cNvSpPr txBox="1">
            <a:spLocks noGrp="1"/>
          </p:cNvSpPr>
          <p:nvPr>
            <p:ph type="body" idx="1"/>
          </p:nvPr>
        </p:nvSpPr>
        <p:spPr>
          <a:xfrm rot="5400000">
            <a:off x="1581685" y="-294750"/>
            <a:ext cx="5251450" cy="706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36" name="Google Shape;136;p17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7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7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8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8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8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9"/>
          <p:cNvSpPr txBox="1"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rebuchet MS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9"/>
          <p:cNvSpPr txBox="1">
            <a:spLocks noGrp="1"/>
          </p:cNvSpPr>
          <p:nvPr>
            <p:ph type="body" idx="1"/>
          </p:nvPr>
        </p:nvSpPr>
        <p:spPr>
          <a:xfrm>
            <a:off x="4760461" y="514924"/>
            <a:ext cx="4513541" cy="5526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79" name="Google Shape;79;p9"/>
          <p:cNvSpPr txBox="1">
            <a:spLocks noGrp="1"/>
          </p:cNvSpPr>
          <p:nvPr>
            <p:ph type="body" idx="2"/>
          </p:nvPr>
        </p:nvSpPr>
        <p:spPr>
          <a:xfrm>
            <a:off x="677334" y="2777069"/>
            <a:ext cx="3854528" cy="2584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9pPr>
          </a:lstStyle>
          <a:p>
            <a:endParaRPr/>
          </a:p>
        </p:txBody>
      </p:sp>
      <p:sp>
        <p:nvSpPr>
          <p:cNvPr id="80" name="Google Shape;80;p9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9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9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0"/>
          <p:cNvSpPr txBox="1"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rebuchet MS"/>
              <a:buNone/>
              <a:defRPr sz="24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0"/>
          <p:cNvSpPr>
            <a:spLocks noGrp="1"/>
          </p:cNvSpPr>
          <p:nvPr>
            <p:ph type="pic" idx="2"/>
          </p:nvPr>
        </p:nvSpPr>
        <p:spPr>
          <a:xfrm>
            <a:off x="677334" y="609600"/>
            <a:ext cx="8596668" cy="3845718"/>
          </a:xfrm>
          <a:prstGeom prst="rect">
            <a:avLst/>
          </a:prstGeom>
          <a:noFill/>
          <a:ln>
            <a:noFill/>
          </a:ln>
        </p:spPr>
      </p:sp>
      <p:sp>
        <p:nvSpPr>
          <p:cNvPr id="86" name="Google Shape;86;p10"/>
          <p:cNvSpPr txBox="1">
            <a:spLocks noGrp="1"/>
          </p:cNvSpPr>
          <p:nvPr>
            <p:ph type="body" idx="1"/>
          </p:nvPr>
        </p:nvSpPr>
        <p:spPr>
          <a:xfrm>
            <a:off x="677334" y="5367338"/>
            <a:ext cx="8596667" cy="674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87" name="Google Shape;87;p10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0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1"/>
          <p:cNvSpPr txBox="1"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1"/>
          <p:cNvSpPr txBox="1"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1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1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1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2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2"/>
          <p:cNvSpPr txBox="1">
            <a:spLocks noGrp="1"/>
          </p:cNvSpPr>
          <p:nvPr>
            <p:ph type="body" idx="1"/>
          </p:nvPr>
        </p:nvSpPr>
        <p:spPr>
          <a:xfrm>
            <a:off x="1366139" y="3632200"/>
            <a:ext cx="722452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 sz="16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99" name="Google Shape;99;p12"/>
          <p:cNvSpPr txBox="1">
            <a:spLocks noGrp="1"/>
          </p:cNvSpPr>
          <p:nvPr>
            <p:ph type="body" idx="2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12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2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2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03" name="Google Shape;103;p12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hr-HR" sz="8000" b="0" i="0" u="none" strike="noStrike" cap="none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12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hr-HR" sz="8000" b="0" i="0" u="none" strike="noStrike" cap="none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800" b="0" i="0" u="none" strike="noStrike" cap="none">
              <a:solidFill>
                <a:srgbClr val="BFE47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3"/>
          <p:cNvSpPr txBox="1"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Name Card">
  <p:cSld name="Quote Name Card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4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4"/>
          <p:cNvSpPr txBox="1">
            <a:spLocks noGrp="1"/>
          </p:cNvSpPr>
          <p:nvPr>
            <p:ph type="body" idx="1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14" name="Google Shape;114;p14"/>
          <p:cNvSpPr txBox="1">
            <a:spLocks noGrp="1"/>
          </p:cNvSpPr>
          <p:nvPr>
            <p:ph type="body" idx="2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14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4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4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18" name="Google Shape;118;p14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hr-HR" sz="8000" b="0" i="0" u="none" strike="noStrike" cap="none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hr-HR" sz="8000" b="0" i="0" u="none" strike="noStrike" cap="none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ue or False">
  <p:cSld name="True or False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5"/>
          <p:cNvSpPr txBox="1"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5"/>
          <p:cNvSpPr txBox="1">
            <a:spLocks noGrp="1"/>
          </p:cNvSpPr>
          <p:nvPr>
            <p:ph type="body" idx="1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23" name="Google Shape;123;p15"/>
          <p:cNvSpPr txBox="1">
            <a:spLocks noGrp="1"/>
          </p:cNvSpPr>
          <p:nvPr>
            <p:ph type="body" idx="2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15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5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5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" name="Google Shape;7;p1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" name="Google Shape;8;p1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9" name="Google Shape;9;p1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411"/>
              </a:schemeClr>
            </a:solidFill>
            <a:ln>
              <a:noFill/>
            </a:ln>
          </p:spPr>
        </p:sp>
        <p:sp>
          <p:nvSpPr>
            <p:cNvPr id="10" name="Google Shape;10;p1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11" name="Google Shape;11;p1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1372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411"/>
              </a:srgbClr>
            </a:solidFill>
            <a:ln>
              <a:noFill/>
            </a:ln>
          </p:spPr>
        </p:sp>
        <p:sp>
          <p:nvSpPr>
            <p:cNvPr id="13" name="Google Shape;13;p1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411"/>
              </a:srgbClr>
            </a:solidFill>
            <a:ln>
              <a:noFill/>
            </a:ln>
          </p:spPr>
        </p:sp>
        <p:sp>
          <p:nvSpPr>
            <p:cNvPr id="14" name="Google Shape;14;p1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313"/>
              </a:schemeClr>
            </a:solidFill>
            <a:ln>
              <a:noFill/>
            </a:ln>
          </p:spPr>
        </p:sp>
        <p:sp>
          <p:nvSpPr>
            <p:cNvPr id="15" name="Google Shape;15;p1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4313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" name="Google Shape;17;p1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1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0988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►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9971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8955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8955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9" name="Google Shape;19;p1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0" name="Google Shape;20;p1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1" name="Google Shape;21;p1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67468" y="288394"/>
            <a:ext cx="5198137" cy="5046134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8"/>
          <p:cNvSpPr txBox="1">
            <a:spLocks noGrp="1"/>
          </p:cNvSpPr>
          <p:nvPr>
            <p:ph type="body" idx="1"/>
          </p:nvPr>
        </p:nvSpPr>
        <p:spPr>
          <a:xfrm>
            <a:off x="677324" y="4046550"/>
            <a:ext cx="9244200" cy="38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endParaRPr sz="2400" b="1" dirty="0"/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</a:pPr>
            <a:r>
              <a:rPr lang="hr-HR" sz="2400" b="1" dirty="0"/>
              <a:t>Rekapitulacija 2024. godine</a:t>
            </a: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hr-HR" dirty="0"/>
              <a:t>Gradonačelnik Filip Zoričić</a:t>
            </a: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hr-HR" dirty="0"/>
              <a:t>Pula, 23. prosinca 2024.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889FE8-4CEF-BD74-891B-AC8604E16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6E9B176-6F70-6C32-4492-937168C4F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287" y="609600"/>
            <a:ext cx="8667715" cy="1129748"/>
          </a:xfrm>
        </p:spPr>
        <p:txBody>
          <a:bodyPr>
            <a:normAutofit fontScale="90000"/>
          </a:bodyPr>
          <a:lstStyle/>
          <a:p>
            <a:r>
              <a:rPr lang="hr-HR" dirty="0"/>
              <a:t>Pula – grad koji strateški promišlja o budućnosti</a:t>
            </a:r>
            <a:endParaRPr lang="en-US" dirty="0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37F2DF75-B831-2A27-95F6-1F75A93248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0096" y="1654555"/>
            <a:ext cx="9081856" cy="4593845"/>
          </a:xfrm>
        </p:spPr>
        <p:txBody>
          <a:bodyPr>
            <a:normAutofit fontScale="25000" lnSpcReduction="20000"/>
          </a:bodyPr>
          <a:lstStyle/>
          <a:p>
            <a:pPr marL="285750" lvl="0" indent="-285750"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hr-HR" sz="72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Donesen Lokalni program za mlade Grada Pule 2024. - 2027. (strateški dokument za razvoj politika za mlade)</a:t>
            </a:r>
          </a:p>
          <a:p>
            <a:pPr marL="285750" lvl="0" indent="-285750">
              <a:buFont typeface="Wingdings" panose="05000000000000000000" pitchFamily="2" charset="2"/>
              <a:buChar char="Ø"/>
              <a:tabLst>
                <a:tab pos="457200" algn="l"/>
              </a:tabLst>
            </a:pPr>
            <a:endParaRPr lang="hr-HR" sz="3200" dirty="0">
              <a:effectLst/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hr-HR" sz="7200" dirty="0">
                <a:latin typeface="Trebuchet MS" panose="020B0603020202020204" pitchFamily="34" charset="0"/>
                <a:cs typeface="Times New Roman" panose="02020603050405020304" pitchFamily="18" charset="0"/>
              </a:rPr>
              <a:t>Sklopljen Sporazum o korištenju bespovratnih sredstava kroz ITU mehanizam 2021. - 2027. u iznosu od 531.000,00 eura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hr-HR" sz="3200" dirty="0"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hr-HR" sz="7200" dirty="0">
                <a:latin typeface="Trebuchet MS" panose="020B0603020202020204" pitchFamily="34" charset="0"/>
                <a:cs typeface="Times New Roman" panose="02020603050405020304" pitchFamily="18" charset="0"/>
              </a:rPr>
              <a:t>Potpisana </a:t>
            </a:r>
            <a:r>
              <a:rPr lang="hr-HR" sz="7200" kern="1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Povelja o urbanom razvoju kojom su utvrđena tri prioritetna cilja održivog urbanog razvoja: razvoj pametnih, učinkovitih i povezanih gradova, razvoj održivih i zelenih gradova te razvoj </a:t>
            </a:r>
            <a:r>
              <a:rPr lang="hr-HR" sz="7200" kern="100" dirty="0" err="1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uključivih</a:t>
            </a:r>
            <a:r>
              <a:rPr lang="hr-HR" sz="7200" kern="1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sigurnih i otpornih gradova</a:t>
            </a:r>
          </a:p>
          <a:p>
            <a:pPr marL="28575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hr-HR" sz="3200" kern="100" dirty="0">
              <a:effectLst/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hr-HR" sz="7200" kern="100" dirty="0">
                <a:latin typeface="Trebuchet MS" panose="020B0603020202020204" pitchFamily="34" charset="0"/>
                <a:cs typeface="Times New Roman" panose="02020603050405020304" pitchFamily="18" charset="0"/>
              </a:rPr>
              <a:t>Izrađena Strategija Zelene urbane obnove</a:t>
            </a:r>
          </a:p>
          <a:p>
            <a:pPr marL="28575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hr-HR" sz="3200" kern="100" dirty="0"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hr-HR" sz="7200" kern="100" dirty="0">
                <a:latin typeface="Trebuchet MS" panose="020B0603020202020204" pitchFamily="34" charset="0"/>
                <a:cs typeface="Times New Roman" panose="02020603050405020304" pitchFamily="18" charset="0"/>
              </a:rPr>
              <a:t>Izrađen Plan upravljanja povijesnom jezgrom</a:t>
            </a:r>
          </a:p>
          <a:p>
            <a:pPr marL="28575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hr-HR" sz="3200" kern="100" dirty="0"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hr-HR" sz="7200" kern="100" dirty="0">
                <a:latin typeface="Trebuchet MS" panose="020B0603020202020204" pitchFamily="34" charset="0"/>
                <a:cs typeface="Times New Roman" panose="02020603050405020304" pitchFamily="18" charset="0"/>
              </a:rPr>
              <a:t>U tijeku su pripremne radnje za izradu Plana urbane sigurnosti</a:t>
            </a:r>
          </a:p>
          <a:p>
            <a:pPr marL="28575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hr-HR" sz="3200" kern="100" dirty="0"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hr-HR" sz="7200" kern="1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Nastavak unapređenja sustava gospodarenja otpadom – proveden projekt edukacije </a:t>
            </a:r>
            <a:r>
              <a:rPr lang="hr-HR" sz="7200" b="1" kern="10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Navike promijeni</a:t>
            </a:r>
            <a:r>
              <a:rPr lang="hr-HR" sz="7200" b="1" kern="1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promjenu pokreni</a:t>
            </a:r>
          </a:p>
          <a:p>
            <a:pPr marL="28575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hr-HR" b="1" kern="100" dirty="0"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hr-HR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hr-HR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hr-HR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hr-HR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hr-HR" sz="1800" dirty="0">
                <a:noFill/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Zlatna a 2024. za Pulsko kulturno ljeto. Manifestacija je na koncerte renomiranih umjetnika privukla kazalište i Arenu</a:t>
            </a:r>
            <a:endParaRPr lang="hr-HR" sz="1800" dirty="0">
              <a:noFill/>
              <a:effectLst/>
              <a:latin typeface="Aptos" panose="020B00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hr-HR" sz="1800" dirty="0">
                <a:noFill/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Pula-Pola dobio je prestižnu nagradu Zlatna koza 2024. za Pulsko kulturno ljeto. Manifestacija je na</a:t>
            </a:r>
            <a:endParaRPr lang="en-US" kern="100" dirty="0"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596801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EBC6AD2-BCD0-62D8-CFB6-DCCEAB7AD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287" y="609600"/>
            <a:ext cx="8667715" cy="1129748"/>
          </a:xfrm>
        </p:spPr>
        <p:txBody>
          <a:bodyPr/>
          <a:lstStyle/>
          <a:p>
            <a:r>
              <a:rPr lang="hr-HR" dirty="0"/>
              <a:t>Nagrade</a:t>
            </a:r>
            <a:endParaRPr lang="en-US" dirty="0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2BB4C854-0889-0730-EBAA-BE1D483749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273" y="2110890"/>
            <a:ext cx="8596668" cy="3880773"/>
          </a:xfrm>
        </p:spPr>
        <p:txBody>
          <a:bodyPr/>
          <a:lstStyle/>
          <a:p>
            <a:pPr marL="28575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hr-HR" sz="1800" b="1" kern="1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Zlatna koza 2024. za Pulsko kulturno ljeto</a:t>
            </a:r>
            <a:r>
              <a:rPr lang="hr-HR" sz="1800" kern="1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 </a:t>
            </a:r>
            <a:r>
              <a:rPr lang="hr-HR" kern="1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hr-HR" sz="1800" kern="1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anifestaciju koja je na koncerte renomiranih umjetnika privukla tisuće posjetitelja u Malo rimsko kazalište i Arenu</a:t>
            </a:r>
          </a:p>
          <a:p>
            <a:pPr marL="28575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hr-HR" kern="100" dirty="0">
                <a:latin typeface="Trebuchet MS" panose="020B0603020202020204" pitchFamily="34" charset="0"/>
                <a:cs typeface="Times New Roman" panose="02020603050405020304" pitchFamily="18" charset="0"/>
              </a:rPr>
              <a:t>Priznanje </a:t>
            </a:r>
            <a:r>
              <a:rPr lang="hr-HR" b="1" kern="100" dirty="0">
                <a:latin typeface="Trebuchet MS" panose="020B0603020202020204" pitchFamily="34" charset="0"/>
                <a:cs typeface="Times New Roman" panose="02020603050405020304" pitchFamily="18" charset="0"/>
              </a:rPr>
              <a:t>Najbolji grad 2024. </a:t>
            </a:r>
            <a:r>
              <a:rPr lang="hr-HR" kern="100" dirty="0">
                <a:latin typeface="Trebuchet MS" panose="020B0603020202020204" pitchFamily="34" charset="0"/>
                <a:cs typeface="Times New Roman" panose="02020603050405020304" pitchFamily="18" charset="0"/>
              </a:rPr>
              <a:t>kao finalist u kategoriji „Gospodarstvo – veliki gradovi“</a:t>
            </a:r>
            <a:endParaRPr lang="hr-HR" kern="100" dirty="0">
              <a:noFill/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hr-HR" kern="100" dirty="0">
                <a:latin typeface="Trebuchet MS" panose="020B0603020202020204" pitchFamily="34" charset="0"/>
                <a:cs typeface="Times New Roman" panose="02020603050405020304" pitchFamily="18" charset="0"/>
              </a:rPr>
              <a:t>Povelja za </a:t>
            </a:r>
            <a:r>
              <a:rPr lang="hr-HR" b="1" kern="100" dirty="0">
                <a:latin typeface="Trebuchet MS" panose="020B0603020202020204" pitchFamily="34" charset="0"/>
                <a:cs typeface="Times New Roman" panose="02020603050405020304" pitchFamily="18" charset="0"/>
              </a:rPr>
              <a:t>transparentan proračun</a:t>
            </a:r>
            <a:r>
              <a:rPr lang="hr-HR" sz="1800" dirty="0">
                <a:noFill/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. Manifestacija je na koncerte renomiranih umjetnika privukla kazalište i Arenu</a:t>
            </a:r>
            <a:endParaRPr lang="hr-HR" sz="1800" dirty="0">
              <a:noFill/>
              <a:effectLst/>
              <a:latin typeface="Aptos" panose="020B00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hr-HR" sz="1800" dirty="0">
                <a:noFill/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Pula-Pola dobio je prestižnu nagradu Zlatna koza 2024. za Pulsko kulturno ljeto. Manifestacija je na</a:t>
            </a:r>
            <a:endParaRPr lang="en-US" kern="100" dirty="0"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13A4CFD7-8AE4-1918-ED5C-6931EB207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691" y="4405729"/>
            <a:ext cx="3625048" cy="2039089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596D2337-3EBB-41B9-2921-8AB20C984C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2104" y="3779753"/>
            <a:ext cx="2023239" cy="266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790792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C6B83C9-7A09-939F-D4D7-A8FD05C4D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256" y="1162976"/>
            <a:ext cx="8608178" cy="4847680"/>
          </a:xfrm>
        </p:spPr>
        <p:txBody>
          <a:bodyPr>
            <a:normAutofit/>
          </a:bodyPr>
          <a:lstStyle/>
          <a:p>
            <a:r>
              <a:rPr lang="hr-HR" sz="4000" b="1" i="1" dirty="0">
                <a:latin typeface="Trebuchet MS" panose="020B0603020202020204" pitchFamily="34" charset="0"/>
                <a:ea typeface="Times New Roman" panose="02020603050405020304" pitchFamily="18" charset="0"/>
              </a:rPr>
              <a:t>U ovog godini </a:t>
            </a:r>
            <a:r>
              <a:rPr lang="hr-HR" sz="4000" b="1" i="1" kern="0" dirty="0"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  <a:t>rezultati </a:t>
            </a:r>
            <a:r>
              <a:rPr lang="hr-HR" sz="4000" b="1" i="1" dirty="0">
                <a:latin typeface="Trebuchet MS" panose="020B0603020202020204" pitchFamily="34" charset="0"/>
                <a:ea typeface="Times New Roman" panose="02020603050405020304" pitchFamily="18" charset="0"/>
              </a:rPr>
              <a:t>vrijednog </a:t>
            </a:r>
            <a:r>
              <a:rPr lang="hr-HR" sz="4000" b="1" i="1" kern="0" dirty="0"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  <a:t>rada prethodnih godina postali su vidljivi. </a:t>
            </a:r>
            <a:br>
              <a:rPr lang="hr-HR" sz="2800" b="1" i="1" kern="0" dirty="0"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</a:br>
            <a:br>
              <a:rPr lang="hr-HR" sz="2800" b="1" i="1" kern="0" dirty="0"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</a:br>
            <a:r>
              <a:rPr lang="hr-HR" sz="4000" b="1" i="1" kern="0" dirty="0"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  <a:t>Stvaramo</a:t>
            </a:r>
            <a:r>
              <a:rPr lang="hr-HR" sz="4000" b="1" i="1" dirty="0">
                <a:latin typeface="Trebuchet MS" panose="020B0603020202020204" pitchFamily="34" charset="0"/>
                <a:ea typeface="Times New Roman" panose="02020603050405020304" pitchFamily="18" charset="0"/>
              </a:rPr>
              <a:t> G</a:t>
            </a:r>
            <a:r>
              <a:rPr lang="hr-HR" sz="4000" b="1" i="1" dirty="0">
                <a:latin typeface="Trebuchet MS" panose="020B0603020202020204" pitchFamily="34" charset="0"/>
              </a:rPr>
              <a:t>rad po mjeri čovjeka. </a:t>
            </a:r>
            <a:endParaRPr lang="en-US" sz="4000" b="1" i="1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8198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89C8B0A-D8AD-D21C-0947-33BEE5ED2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931" y="1272209"/>
            <a:ext cx="6867940" cy="1311965"/>
          </a:xfrm>
        </p:spPr>
        <p:txBody>
          <a:bodyPr>
            <a:normAutofit/>
          </a:bodyPr>
          <a:lstStyle/>
          <a:p>
            <a:pPr algn="ctr"/>
            <a:r>
              <a:rPr lang="hr-HR" sz="4400" dirty="0"/>
              <a:t>Hvala na pažnji!</a:t>
            </a:r>
            <a:endParaRPr lang="en-US" sz="4400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75697269-8F02-2411-7B5C-82B22A707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0746" y="2188684"/>
            <a:ext cx="5276295" cy="395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805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7A77BC4-0978-CB3E-7DF2-36B3881B7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508" y="1008579"/>
            <a:ext cx="8976360" cy="5214668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hr-HR" sz="4400" b="1" i="1" dirty="0"/>
              <a:t>U 2024. godini:</a:t>
            </a:r>
            <a:br>
              <a:rPr lang="hr-HR" sz="4400" b="1" i="1" dirty="0"/>
            </a:br>
            <a:r>
              <a:rPr lang="hr-HR" sz="4400" b="1" i="1" dirty="0"/>
              <a:t>nastavili smo s promjenama i </a:t>
            </a:r>
            <a:br>
              <a:rPr lang="hr-HR" sz="4400" b="1" i="1" dirty="0"/>
            </a:br>
            <a:r>
              <a:rPr lang="hr-HR" sz="4400" b="1" i="1" dirty="0"/>
              <a:t>velikim infrastrukturnim radovima, ulaganjima u obnovu fasada, sportsku infrastrukturu,</a:t>
            </a:r>
            <a:br>
              <a:rPr lang="hr-HR" sz="4400" b="1" i="1" dirty="0"/>
            </a:br>
            <a:r>
              <a:rPr lang="hr-HR" sz="4400" b="1" i="1" dirty="0"/>
              <a:t>socijalnu skrb, kulturu, za mlade…</a:t>
            </a:r>
            <a:br>
              <a:rPr lang="hr-HR" dirty="0"/>
            </a:br>
            <a:br>
              <a:rPr lang="hr-HR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136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42DBCC-CA60-FAC8-C236-19F6AA7DA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9FB5A58-9B8E-FA86-F9E0-8F5A1280B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Dovršeni radovi</a:t>
            </a:r>
            <a:endParaRPr lang="en-US" dirty="0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0A5EABA1-4338-87E8-B34E-3C7C8B14B5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249" y="784690"/>
            <a:ext cx="8140823" cy="4341181"/>
          </a:xfrm>
        </p:spPr>
        <p:txBody>
          <a:bodyPr>
            <a:normAutofit fontScale="92500" lnSpcReduction="10000"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hr-HR" kern="100" dirty="0">
                <a:latin typeface="Trebuchet MS" panose="020B0603020202020204" pitchFamily="34" charset="0"/>
                <a:cs typeface="Times New Roman" panose="02020603050405020304" pitchFamily="18" charset="0"/>
              </a:rPr>
              <a:t>     </a:t>
            </a:r>
            <a:endParaRPr lang="hr-HR" sz="1800" kern="1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hr-H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Završena dogradnja područnog dječjeg vrtića Centar</a:t>
            </a:r>
          </a:p>
          <a:p>
            <a:pPr marL="342900" lvl="0" indent="-342900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hr-H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Uređen park i dječje igralište na križanju </a:t>
            </a:r>
            <a:r>
              <a:rPr lang="hr-H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Nobileove</a:t>
            </a:r>
            <a:r>
              <a:rPr lang="hr-H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i Vukovarske ulice</a:t>
            </a:r>
          </a:p>
          <a:p>
            <a:pPr marL="342900" indent="-342900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hr-H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Javna rasvjeta </a:t>
            </a:r>
            <a:r>
              <a:rPr lang="hr-H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Štinjan</a:t>
            </a:r>
            <a:r>
              <a:rPr lang="hr-H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 (Put za Kanalić, Ulica </a:t>
            </a:r>
            <a:r>
              <a:rPr lang="hr-HR" sz="15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Puntižela</a:t>
            </a:r>
            <a:r>
              <a:rPr lang="hr-HR" sz="1500" dirty="0">
                <a:latin typeface="Trebuchet MS" panose="020B0603020202020204" pitchFamily="34" charset="0"/>
                <a:cs typeface="Times New Roman" panose="02020603050405020304" pitchFamily="18" charset="0"/>
              </a:rPr>
              <a:t>), Tršćanska ulica</a:t>
            </a: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hr-HR" sz="1500" kern="1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Izvršeni radovi krajobraznog uređenja </a:t>
            </a:r>
            <a:r>
              <a:rPr lang="hr-HR" sz="1500" kern="100" dirty="0" err="1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Hidrobaze</a:t>
            </a:r>
            <a:r>
              <a:rPr lang="hr-HR" sz="1500" kern="1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te parkirališta i Art parka na </a:t>
            </a:r>
            <a:r>
              <a:rPr lang="hr-HR" sz="1500" kern="100" dirty="0" err="1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Verudeli</a:t>
            </a:r>
            <a:endParaRPr lang="hr-HR" sz="1500" kern="100" dirty="0">
              <a:effectLst/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hr-HR" sz="1500" kern="1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Obnovljena pročelja u sklopu projekta </a:t>
            </a:r>
            <a:r>
              <a:rPr lang="hr-HR" sz="1500" kern="100" dirty="0" err="1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Dolcevita</a:t>
            </a:r>
            <a:r>
              <a:rPr lang="hr-HR" sz="1500" kern="1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(osigurano 800 tisuća eura za 2024. godinu)</a:t>
            </a: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hr-HR" sz="1500" dirty="0">
                <a:latin typeface="Trebuchet MS" panose="020B0603020202020204" pitchFamily="34" charset="0"/>
              </a:rPr>
              <a:t>Uvedene mjere smirivanja prometa (Raskrižje </a:t>
            </a:r>
            <a:r>
              <a:rPr lang="hr-HR" sz="1500" dirty="0" err="1">
                <a:latin typeface="Trebuchet MS" panose="020B0603020202020204" pitchFamily="34" charset="0"/>
              </a:rPr>
              <a:t>Mardeganijeve</a:t>
            </a:r>
            <a:r>
              <a:rPr lang="hr-HR" sz="1500" dirty="0">
                <a:latin typeface="Trebuchet MS" panose="020B0603020202020204" pitchFamily="34" charset="0"/>
              </a:rPr>
              <a:t> i </a:t>
            </a:r>
            <a:r>
              <a:rPr lang="hr-HR" sz="1500" dirty="0" err="1">
                <a:latin typeface="Trebuchet MS" panose="020B0603020202020204" pitchFamily="34" charset="0"/>
              </a:rPr>
              <a:t>Gervaisove</a:t>
            </a:r>
            <a:r>
              <a:rPr lang="hr-HR" sz="1500" dirty="0">
                <a:latin typeface="Trebuchet MS" panose="020B0603020202020204" pitchFamily="34" charset="0"/>
              </a:rPr>
              <a:t> ulice, Mletačka ulica, Nazorova ulica, Vodovodna ulica, </a:t>
            </a:r>
            <a:r>
              <a:rPr lang="hr-HR" sz="1500" dirty="0" err="1">
                <a:latin typeface="Trebuchet MS" panose="020B0603020202020204" pitchFamily="34" charset="0"/>
              </a:rPr>
              <a:t>Santorijeva</a:t>
            </a:r>
            <a:r>
              <a:rPr lang="hr-HR" sz="1500" dirty="0">
                <a:latin typeface="Trebuchet MS" panose="020B0603020202020204" pitchFamily="34" charset="0"/>
              </a:rPr>
              <a:t> ulica)</a:t>
            </a: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hr-HR" sz="1500" dirty="0">
                <a:latin typeface="Trebuchet MS" panose="020B0603020202020204" pitchFamily="34" charset="0"/>
              </a:rPr>
              <a:t>Nova parkirališna mjesta za motocikle i mopede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hr-HR" sz="1500" kern="1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hr-HR" sz="1500" kern="1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osađen drvored sa 150 stabala pinije na Cesti prekomorskih brigada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hr-HR" sz="1500" kern="1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Otvoreno nogometno igralište na </a:t>
            </a:r>
            <a:r>
              <a:rPr lang="hr-HR" sz="1500" kern="100" dirty="0" err="1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Valkanama</a:t>
            </a:r>
            <a:r>
              <a:rPr lang="hr-HR" sz="1500" kern="1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brojna ulaganja u sportsku infrastrukturu</a:t>
            </a:r>
            <a:endParaRPr lang="hr-HR" sz="1500" kern="100" dirty="0">
              <a:effectLst/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hr-HR" sz="1500" kern="100" dirty="0">
              <a:effectLst/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800"/>
              </a:spcAft>
              <a:buFont typeface="Wingdings" panose="05000000000000000000" pitchFamily="2" charset="2"/>
              <a:buChar char=""/>
            </a:pPr>
            <a:endParaRPr lang="hr-HR" sz="17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</a:pPr>
            <a:endParaRPr lang="hr-HR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</a:pPr>
            <a:endParaRPr lang="hr-HR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hr-HR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hr-HR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hr-HR" kern="100" dirty="0"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6F61615F-5DB4-98F9-287B-63FB2FE6D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8923" y="5316259"/>
            <a:ext cx="2035789" cy="1357855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5F56FAD2-7AFC-D979-7B72-1E740263F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11" y="5316260"/>
            <a:ext cx="1810471" cy="1357854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25AFF528-21AC-19CB-F14D-27549DC549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1346" y="5316259"/>
            <a:ext cx="1810474" cy="1357856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07ADED47-86F7-3C0E-4F02-494F9336CB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4793" y="3429000"/>
            <a:ext cx="3509667" cy="2339778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C640C564-A4E0-E7A8-ABF2-7138FD7377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4458" y="688369"/>
            <a:ext cx="3540002" cy="210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915470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E8ADFE2-7D03-D30E-5EE0-8C1E82CC4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Radovi u tijeku</a:t>
            </a:r>
            <a:endParaRPr lang="en-US" dirty="0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635CCD49-8862-61BE-71CC-67EE873219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5006" y="1358283"/>
            <a:ext cx="9641150" cy="4683079"/>
          </a:xfrm>
        </p:spPr>
        <p:txBody>
          <a:bodyPr>
            <a:norm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hr-HR" kern="100" dirty="0">
                <a:latin typeface="Trebuchet MS" panose="020B0603020202020204" pitchFamily="34" charset="0"/>
                <a:cs typeface="Times New Roman" panose="02020603050405020304" pitchFamily="18" charset="0"/>
              </a:rPr>
              <a:t>     </a:t>
            </a:r>
            <a:endParaRPr lang="hr-HR" b="1" kern="100" dirty="0"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r-HR" dirty="0">
                <a:latin typeface="Trebuchet MS" panose="020B0603020202020204" pitchFamily="34" charset="0"/>
                <a:cs typeface="Times New Roman" panose="02020603050405020304" pitchFamily="18" charset="0"/>
              </a:rPr>
              <a:t>Izgradnja gradskih stanova na </a:t>
            </a:r>
            <a:r>
              <a:rPr lang="hr-HR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Gregovici</a:t>
            </a:r>
            <a:endParaRPr lang="hr-HR" dirty="0"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r-HR" dirty="0">
                <a:latin typeface="Trebuchet MS" panose="020B0603020202020204" pitchFamily="34" charset="0"/>
                <a:cs typeface="Times New Roman" panose="02020603050405020304" pitchFamily="18" charset="0"/>
              </a:rPr>
              <a:t>Rekonstrukcija </a:t>
            </a:r>
            <a:r>
              <a:rPr lang="hr-HR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Valturske</a:t>
            </a:r>
            <a:r>
              <a:rPr lang="hr-HR" dirty="0">
                <a:latin typeface="Trebuchet MS" panose="020B0603020202020204" pitchFamily="34" charset="0"/>
                <a:cs typeface="Times New Roman" panose="02020603050405020304" pitchFamily="18" charset="0"/>
              </a:rPr>
              <a:t> ulice, Fažanske ceste, rekonstrukcija D66 i D75  </a:t>
            </a:r>
          </a:p>
          <a:p>
            <a:pPr marL="285750" indent="-285750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r-HR" dirty="0">
                <a:latin typeface="Trebuchet MS" panose="020B0603020202020204" pitchFamily="34" charset="0"/>
                <a:cs typeface="Times New Roman" panose="02020603050405020304" pitchFamily="18" charset="0"/>
              </a:rPr>
              <a:t>Dogradnja Osnovne škole </a:t>
            </a:r>
            <a:r>
              <a:rPr lang="hr-HR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Šijana</a:t>
            </a:r>
            <a:endParaRPr lang="hr-HR" dirty="0"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r-HR" sz="18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Uređenje Centra za mlade na </a:t>
            </a:r>
            <a:r>
              <a:rPr lang="hr-HR" sz="1800" dirty="0" err="1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Giardinima</a:t>
            </a:r>
            <a:endParaRPr lang="hr-HR" dirty="0"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r-HR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Uređenje </a:t>
            </a:r>
            <a:r>
              <a:rPr lang="hr-HR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zelene površine pored Arene</a:t>
            </a:r>
          </a:p>
          <a:p>
            <a:pPr marL="285750" indent="-285750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r-HR" kern="1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hr-HR" kern="1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rajobrazno uređenje i izgradnja javne rasvjete urbane šume </a:t>
            </a:r>
            <a:r>
              <a:rPr lang="hr-HR" kern="100" dirty="0" err="1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hr-HR" kern="100" dirty="0" err="1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aštanjer</a:t>
            </a:r>
            <a:endParaRPr lang="hr-HR" kern="100" dirty="0">
              <a:effectLst/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hr-HR" sz="17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hr-HR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hr-HR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hr-HR" kern="100" dirty="0"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9C2AA064-4A9D-A9A5-BB5A-915CC682E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190" y="4715131"/>
            <a:ext cx="2797566" cy="1865044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F7C686B6-1527-C725-7E4C-6F9847B785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3284" y="4715131"/>
            <a:ext cx="3315634" cy="1865044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1AB41F75-E38D-1120-FAEC-ADCB0A9ACF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920" y="4715131"/>
            <a:ext cx="2796200" cy="186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746574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34EBAF3-F77A-85D6-7F36-E785287C2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77662"/>
          </a:xfrm>
        </p:spPr>
        <p:txBody>
          <a:bodyPr>
            <a:normAutofit fontScale="90000"/>
          </a:bodyPr>
          <a:lstStyle/>
          <a:p>
            <a:r>
              <a:rPr lang="hr-HR" dirty="0"/>
              <a:t>Sprema se realizacija kapitalnih projekata</a:t>
            </a:r>
            <a:endParaRPr lang="en-US" dirty="0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DE3EEE11-525B-279A-4496-7501BB0F22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5309" y="1420427"/>
            <a:ext cx="8007658" cy="5980461"/>
          </a:xfrm>
        </p:spPr>
        <p:txBody>
          <a:bodyPr>
            <a:normAutofit/>
          </a:bodyPr>
          <a:lstStyle/>
          <a:p>
            <a:pPr marL="415925" indent="-285750">
              <a:lnSpc>
                <a:spcPct val="14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r-HR" sz="1600" dirty="0">
                <a:latin typeface="Trebuchet MS" panose="020B0603020202020204" pitchFamily="34" charset="0"/>
                <a:cs typeface="Times New Roman" panose="02020603050405020304" pitchFamily="18" charset="0"/>
              </a:rPr>
              <a:t>Obnova kupališta </a:t>
            </a:r>
            <a:r>
              <a:rPr lang="hr-HR" sz="16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Stoja</a:t>
            </a:r>
            <a:r>
              <a:rPr lang="hr-HR" sz="1600" dirty="0">
                <a:latin typeface="Trebuchet MS" panose="020B0603020202020204" pitchFamily="34" charset="0"/>
                <a:cs typeface="Times New Roman" panose="02020603050405020304" pitchFamily="18" charset="0"/>
              </a:rPr>
              <a:t> kreće u siječnju 2025. godine</a:t>
            </a:r>
          </a:p>
          <a:p>
            <a:pPr marL="415925" indent="-285750">
              <a:lnSpc>
                <a:spcPct val="14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r-HR" sz="1600" dirty="0">
                <a:latin typeface="Trebuchet MS" panose="020B0603020202020204" pitchFamily="34" charset="0"/>
                <a:cs typeface="Times New Roman" panose="02020603050405020304" pitchFamily="18" charset="0"/>
              </a:rPr>
              <a:t>Izrađeno idejno rješenje za zonu </a:t>
            </a:r>
            <a:r>
              <a:rPr lang="hr-HR" sz="16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Vallelunga</a:t>
            </a:r>
            <a:r>
              <a:rPr lang="hr-HR" sz="1600" dirty="0">
                <a:latin typeface="Trebuchet MS" panose="020B0603020202020204" pitchFamily="34" charset="0"/>
                <a:cs typeface="Times New Roman" panose="02020603050405020304" pitchFamily="18" charset="0"/>
              </a:rPr>
              <a:t> na kojoj se planira realizacija projekta „Pulski inovacijski centar – PIC“ kroz ITU mehanizam</a:t>
            </a:r>
          </a:p>
          <a:p>
            <a:pPr marL="415925" indent="-285750">
              <a:lnSpc>
                <a:spcPct val="14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r-HR" sz="1600" dirty="0">
                <a:latin typeface="Trebuchet MS" panose="020B0603020202020204" pitchFamily="34" charset="0"/>
                <a:cs typeface="Times New Roman" panose="02020603050405020304" pitchFamily="18" charset="0"/>
              </a:rPr>
              <a:t>Dovršena izrada Idejnog projekta uređenja </a:t>
            </a:r>
            <a:r>
              <a:rPr lang="hr-HR" sz="16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Giardina</a:t>
            </a:r>
            <a:endParaRPr lang="hr-HR" sz="1600" dirty="0"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pPr marL="415925" indent="-285750">
              <a:lnSpc>
                <a:spcPct val="14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r-HR" sz="1600" dirty="0">
                <a:latin typeface="Trebuchet MS" panose="020B0603020202020204" pitchFamily="34" charset="0"/>
                <a:cs typeface="Times New Roman" panose="02020603050405020304" pitchFamily="18" charset="0"/>
              </a:rPr>
              <a:t>Izrađen Idejni projekt uređenja sportsko-rekreacijske zone </a:t>
            </a:r>
            <a:r>
              <a:rPr lang="hr-HR" sz="16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Marsovo</a:t>
            </a:r>
            <a:r>
              <a:rPr lang="hr-HR" sz="1600" dirty="0">
                <a:latin typeface="Trebuchet MS" panose="020B0603020202020204" pitchFamily="34" charset="0"/>
                <a:cs typeface="Times New Roman" panose="02020603050405020304" pitchFamily="18" charset="0"/>
              </a:rPr>
              <a:t> polje</a:t>
            </a:r>
          </a:p>
          <a:p>
            <a:pPr marL="415925" indent="-285750">
              <a:lnSpc>
                <a:spcPct val="14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r-HR" sz="1600" dirty="0">
                <a:latin typeface="Trebuchet MS" panose="020B0603020202020204" pitchFamily="34" charset="0"/>
                <a:cs typeface="Times New Roman" panose="02020603050405020304" pitchFamily="18" charset="0"/>
              </a:rPr>
              <a:t>Izrađena projektna dokumentacija za uređenje okoliša Društvenog centra </a:t>
            </a:r>
            <a:r>
              <a:rPr lang="hr-HR" sz="16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Rojc</a:t>
            </a:r>
            <a:endParaRPr lang="hr-HR" sz="1600" dirty="0"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pPr marL="415925" indent="-285750">
              <a:lnSpc>
                <a:spcPct val="14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r-HR" sz="1600" dirty="0">
                <a:latin typeface="Trebuchet MS" panose="020B0603020202020204" pitchFamily="34" charset="0"/>
                <a:cs typeface="Times New Roman" panose="02020603050405020304" pitchFamily="18" charset="0"/>
              </a:rPr>
              <a:t>Nastavlja se s uređenjem fasada u sklopu projekta </a:t>
            </a:r>
            <a:r>
              <a:rPr lang="hr-HR" sz="16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Dolcevita</a:t>
            </a:r>
            <a:r>
              <a:rPr lang="hr-HR" sz="1600" dirty="0">
                <a:latin typeface="Trebuchet MS" panose="020B0603020202020204" pitchFamily="34" charset="0"/>
                <a:cs typeface="Times New Roman" panose="02020603050405020304" pitchFamily="18" charset="0"/>
              </a:rPr>
              <a:t> (u veljači sklopljen 100. ugovor)</a:t>
            </a:r>
          </a:p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Ø"/>
            </a:pPr>
            <a:endParaRPr lang="hr-HR" sz="1600" dirty="0"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lnSpc>
                <a:spcPct val="107000"/>
              </a:lnSpc>
              <a:buFont typeface="Wingdings" panose="05000000000000000000" pitchFamily="2" charset="2"/>
              <a:buChar char="Ø"/>
            </a:pPr>
            <a:endParaRPr lang="hr-HR" sz="17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algn="just">
              <a:lnSpc>
                <a:spcPct val="140000"/>
              </a:lnSpc>
              <a:spcBef>
                <a:spcPts val="0"/>
              </a:spcBef>
              <a:spcAft>
                <a:spcPts val="600"/>
              </a:spcAft>
            </a:pPr>
            <a:endParaRPr lang="hr-HR" sz="17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marR="0" algn="just">
              <a:lnSpc>
                <a:spcPct val="140000"/>
              </a:lnSpc>
              <a:spcBef>
                <a:spcPts val="0"/>
              </a:spcBef>
              <a:spcAft>
                <a:spcPts val="600"/>
              </a:spcAft>
            </a:pPr>
            <a:endParaRPr lang="en-US" kern="100" dirty="0">
              <a:solidFill>
                <a:schemeClr val="tx1"/>
              </a:solidFill>
              <a:effectLst/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1B246372-09F5-594E-ADF6-6DD0EB5EE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1778" y="1526681"/>
            <a:ext cx="3609524" cy="2044407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E7AB5F68-A898-7664-D2DB-A37A0DE99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312" y="4930588"/>
            <a:ext cx="3158207" cy="1613647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D0AAD7A8-EEBE-EC1E-013D-B7BF28EE97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6572" y="3810507"/>
            <a:ext cx="3386920" cy="252630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33E56343-863C-BCC3-A809-78006DC8C1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7382" y="4922742"/>
            <a:ext cx="2445417" cy="163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815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E642BDA-B163-898E-2D45-E428FA4E4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88381"/>
          </a:xfrm>
        </p:spPr>
        <p:txBody>
          <a:bodyPr>
            <a:normAutofit fontScale="90000"/>
          </a:bodyPr>
          <a:lstStyle/>
          <a:p>
            <a:r>
              <a:rPr lang="hr-HR" dirty="0"/>
              <a:t>Poduzetništvo / Potpore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D5B3BE0A-C6A8-0A6B-5742-D9F2F49D22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7334" y="1402672"/>
            <a:ext cx="8970100" cy="5357724"/>
          </a:xfrm>
        </p:spPr>
        <p:txBody>
          <a:bodyPr>
            <a:normAutofit/>
          </a:bodyPr>
          <a:lstStyle/>
          <a:p>
            <a:pPr marL="342900" lvl="0" indent="-342900"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r-HR" dirty="0">
                <a:latin typeface="Trebuchet MS" panose="020B0603020202020204" pitchFamily="34" charset="0"/>
                <a:ea typeface="Times New Roman" panose="02020603050405020304" pitchFamily="18" charset="0"/>
              </a:rPr>
              <a:t>D</a:t>
            </a:r>
            <a:r>
              <a:rPr lang="hr-HR" sz="1800" dirty="0"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  <a:t>odijeljeno gotovo </a:t>
            </a:r>
            <a:r>
              <a:rPr lang="hr-HR" sz="1800" b="1" dirty="0"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  <a:t>190 tisuća eura </a:t>
            </a:r>
            <a:r>
              <a:rPr lang="hr-HR" sz="1800" dirty="0"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  <a:t>za poticanje poduzetništva</a:t>
            </a:r>
          </a:p>
          <a:p>
            <a:pPr marL="342900" indent="-342900"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r-HR" sz="18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Kroz financiranje Zaklade za sport osigurano </a:t>
            </a:r>
            <a:r>
              <a:rPr lang="hr-HR" sz="1800" b="1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94 tisuće eura </a:t>
            </a:r>
            <a:r>
              <a:rPr lang="hr-HR" sz="18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 potporu programima klubova i sportašima</a:t>
            </a:r>
            <a:endParaRPr lang="hr-HR" sz="1800" dirty="0">
              <a:effectLst/>
              <a:latin typeface="Trebuchet MS" panose="020B060302020202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r-HR" dirty="0">
                <a:latin typeface="Trebuchet MS" panose="020B0603020202020204" pitchFamily="34" charset="0"/>
                <a:ea typeface="Times New Roman" panose="02020603050405020304" pitchFamily="18" charset="0"/>
              </a:rPr>
              <a:t>P</a:t>
            </a:r>
            <a:r>
              <a:rPr lang="hr-HR" sz="1800" dirty="0"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  <a:t>okrenuta edukacija i umrežavanje poduzetnika u funkciji jačanja poduzetničkog okruženja u Puli u skladu s aktualnim potrebama tržišta (u suradnji s IDA-om) </a:t>
            </a:r>
          </a:p>
          <a:p>
            <a:pPr marL="342900" indent="-342900"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r-HR" dirty="0">
                <a:latin typeface="Trebuchet MS" panose="020B0603020202020204" pitchFamily="34" charset="0"/>
                <a:ea typeface="Times New Roman" panose="02020603050405020304" pitchFamily="18" charset="0"/>
              </a:rPr>
              <a:t>O</a:t>
            </a:r>
            <a:r>
              <a:rPr lang="hr-HR" sz="1800" dirty="0"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  <a:t>držana Konferencija o gospodarstvu Pule, u organizaciji Grada i HGK </a:t>
            </a:r>
            <a:endParaRPr lang="hr-HR" sz="1800" dirty="0">
              <a:effectLst/>
              <a:latin typeface="Trebuchet MS" panose="020B0603020202020204" pitchFamily="34" charset="0"/>
              <a:ea typeface="Calibri" panose="020F0502020204030204" pitchFamily="34" charset="0"/>
            </a:endParaRPr>
          </a:p>
          <a:p>
            <a:pPr marL="0" lvl="0" indent="0">
              <a:buNone/>
              <a:tabLst>
                <a:tab pos="457200" algn="l"/>
              </a:tabLst>
            </a:pPr>
            <a:endParaRPr lang="hr-HR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endParaRPr lang="en-US" sz="1800" dirty="0">
              <a:effectLst/>
              <a:latin typeface="Trebuchet MS" panose="020B0603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D45ABED4-3530-272F-79FB-1D4D3D9CC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305" y="4096008"/>
            <a:ext cx="3945792" cy="1779388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89619299-15BE-7556-1D0C-2C5468568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5068" y="4125512"/>
            <a:ext cx="3733424" cy="177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595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0795E57-8215-C131-321B-060D0F073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81849"/>
          </a:xfrm>
        </p:spPr>
        <p:txBody>
          <a:bodyPr>
            <a:normAutofit fontScale="90000"/>
          </a:bodyPr>
          <a:lstStyle/>
          <a:p>
            <a:r>
              <a:rPr lang="hr-HR" dirty="0"/>
              <a:t>Pula – grad koji sustavno brine o najosjetljivijim skupinama</a:t>
            </a:r>
            <a:endParaRPr lang="en-US" dirty="0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A645615C-428E-6117-1D4A-70B6A69FF7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7334" y="1811045"/>
            <a:ext cx="8732996" cy="4634143"/>
          </a:xfrm>
        </p:spPr>
        <p:txBody>
          <a:bodyPr>
            <a:normAutofit/>
          </a:bodyPr>
          <a:lstStyle/>
          <a:p>
            <a:pPr marL="0" marR="0" indent="0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7160" indent="0">
              <a:buNone/>
            </a:pPr>
            <a:endParaRPr lang="en-US" dirty="0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0445ABED-0072-7A65-F52E-FF5D0F6B7F5B}"/>
              </a:ext>
            </a:extLst>
          </p:cNvPr>
          <p:cNvSpPr txBox="1"/>
          <p:nvPr/>
        </p:nvSpPr>
        <p:spPr>
          <a:xfrm>
            <a:off x="459830" y="1811045"/>
            <a:ext cx="970510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hr-HR" sz="1800" kern="100" dirty="0">
                <a:solidFill>
                  <a:srgbClr val="3F3F3F"/>
                </a:solidFill>
                <a:latin typeface="Trebuchet MS" panose="020B0603020202020204" pitchFamily="34" charset="0"/>
                <a:cs typeface="Times New Roman" panose="02020603050405020304" pitchFamily="18" charset="0"/>
                <a:sym typeface="Trebuchet MS"/>
              </a:rPr>
              <a:t>Osnovano Povjerenstvo </a:t>
            </a:r>
            <a:r>
              <a:rPr lang="pl-PL" sz="1800" kern="100" dirty="0">
                <a:solidFill>
                  <a:srgbClr val="3F3F3F"/>
                </a:solidFill>
                <a:latin typeface="Trebuchet MS" panose="020B0603020202020204" pitchFamily="34" charset="0"/>
                <a:cs typeface="Times New Roman" panose="02020603050405020304" pitchFamily="18" charset="0"/>
                <a:sym typeface="Trebuchet MS"/>
              </a:rPr>
              <a:t>za osobe s invaliditetom i djecu s teškoćama u razvoju</a:t>
            </a:r>
          </a:p>
          <a:p>
            <a:pPr marL="342900" lvl="0" indent="-342900"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hr-HR" sz="1800" kern="100" dirty="0">
                <a:solidFill>
                  <a:srgbClr val="3F3F3F"/>
                </a:solidFill>
                <a:latin typeface="Trebuchet MS" panose="020B0603020202020204" pitchFamily="34" charset="0"/>
                <a:cs typeface="Times New Roman" panose="02020603050405020304" pitchFamily="18" charset="0"/>
                <a:sym typeface="Trebuchet MS"/>
              </a:rPr>
              <a:t>Osigurano stambeno zbrinjavanje u 6 stanova za 13 osoba u beskućništvu</a:t>
            </a:r>
          </a:p>
          <a:p>
            <a:pPr marL="342900" indent="-342900"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hr-HR" sz="1800" kern="100" dirty="0">
                <a:solidFill>
                  <a:srgbClr val="3F3F3F"/>
                </a:solidFill>
                <a:latin typeface="Trebuchet MS" panose="020B0603020202020204" pitchFamily="34" charset="0"/>
                <a:cs typeface="Times New Roman" panose="02020603050405020304" pitchFamily="18" charset="0"/>
                <a:sym typeface="Trebuchet MS"/>
              </a:rPr>
              <a:t>Donesena Odluka o </a:t>
            </a:r>
            <a:r>
              <a:rPr lang="pl-PL" sz="1800" kern="100" dirty="0">
                <a:solidFill>
                  <a:srgbClr val="3F3F3F"/>
                </a:solidFill>
                <a:latin typeface="Trebuchet MS" panose="020B0603020202020204" pitchFamily="34" charset="0"/>
                <a:cs typeface="Times New Roman" panose="02020603050405020304" pitchFamily="18" charset="0"/>
                <a:sym typeface="Trebuchet MS"/>
              </a:rPr>
              <a:t>sufinancira</a:t>
            </a:r>
            <a:r>
              <a:rPr lang="hr-HR" sz="1800" kern="100" dirty="0">
                <a:solidFill>
                  <a:srgbClr val="3F3F3F"/>
                </a:solidFill>
                <a:latin typeface="Trebuchet MS" panose="020B0603020202020204" pitchFamily="34" charset="0"/>
                <a:cs typeface="Times New Roman" panose="02020603050405020304" pitchFamily="18" charset="0"/>
                <a:sym typeface="Trebuchet MS"/>
              </a:rPr>
              <a:t>nju</a:t>
            </a:r>
            <a:r>
              <a:rPr lang="pl-PL" sz="1800" kern="100" dirty="0">
                <a:solidFill>
                  <a:srgbClr val="3F3F3F"/>
                </a:solidFill>
                <a:latin typeface="Trebuchet MS" panose="020B0603020202020204" pitchFamily="34" charset="0"/>
                <a:cs typeface="Times New Roman" panose="02020603050405020304" pitchFamily="18" charset="0"/>
                <a:sym typeface="Trebuchet MS"/>
              </a:rPr>
              <a:t> smještaj</a:t>
            </a:r>
            <a:r>
              <a:rPr lang="hr-HR" sz="1800" kern="100" dirty="0">
                <a:solidFill>
                  <a:srgbClr val="3F3F3F"/>
                </a:solidFill>
                <a:latin typeface="Trebuchet MS" panose="020B0603020202020204" pitchFamily="34" charset="0"/>
                <a:cs typeface="Times New Roman" panose="02020603050405020304" pitchFamily="18" charset="0"/>
                <a:sym typeface="Trebuchet MS"/>
              </a:rPr>
              <a:t>a</a:t>
            </a:r>
            <a:r>
              <a:rPr lang="pl-PL" sz="1800" kern="100" dirty="0">
                <a:solidFill>
                  <a:srgbClr val="3F3F3F"/>
                </a:solidFill>
                <a:latin typeface="Trebuchet MS" panose="020B0603020202020204" pitchFamily="34" charset="0"/>
                <a:cs typeface="Times New Roman" panose="02020603050405020304" pitchFamily="18" charset="0"/>
                <a:sym typeface="Trebuchet MS"/>
              </a:rPr>
              <a:t> u dom nakon otpusta iz bolnice</a:t>
            </a:r>
            <a:endParaRPr lang="hr-HR" sz="1800" kern="100" dirty="0">
              <a:solidFill>
                <a:srgbClr val="3F3F3F"/>
              </a:solidFill>
              <a:latin typeface="Trebuchet MS" panose="020B0603020202020204" pitchFamily="34" charset="0"/>
              <a:cs typeface="Times New Roman" panose="02020603050405020304" pitchFamily="18" charset="0"/>
              <a:sym typeface="Trebuchet MS"/>
            </a:endParaRPr>
          </a:p>
          <a:p>
            <a:pPr marL="342900" indent="-342900"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hr-HR" sz="1800" kern="100" dirty="0">
                <a:solidFill>
                  <a:srgbClr val="3F3F3F"/>
                </a:solidFill>
                <a:latin typeface="Trebuchet MS" panose="020B0603020202020204" pitchFamily="34" charset="0"/>
                <a:cs typeface="Times New Roman" panose="02020603050405020304" pitchFamily="18" charset="0"/>
                <a:sym typeface="Trebuchet MS"/>
              </a:rPr>
              <a:t>Novoobnovljena depandansa Doma za starije osobe Alfredo Štiglić Pula u suradnji s Istarskom županijom</a:t>
            </a:r>
          </a:p>
          <a:p>
            <a:pPr marL="342900" indent="-342900"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hr-HR" sz="1800" kern="100" dirty="0">
                <a:solidFill>
                  <a:srgbClr val="3F3F3F"/>
                </a:solidFill>
                <a:latin typeface="Trebuchet MS" panose="020B0603020202020204" pitchFamily="34" charset="0"/>
                <a:cs typeface="Times New Roman" panose="02020603050405020304" pitchFamily="18" charset="0"/>
                <a:sym typeface="Trebuchet MS"/>
              </a:rPr>
              <a:t>Povećana sredstva za plaće djelatnicima u gradskim dječjim vrtićima, Zajednici tehničke kulture, Sportskoj zajednici Grada Pule, Zaštitnoj radionici </a:t>
            </a:r>
            <a:r>
              <a:rPr lang="hr-HR" sz="1800" kern="100" dirty="0" err="1">
                <a:solidFill>
                  <a:srgbClr val="3F3F3F"/>
                </a:solidFill>
                <a:latin typeface="Trebuchet MS" panose="020B0603020202020204" pitchFamily="34" charset="0"/>
                <a:cs typeface="Times New Roman" panose="02020603050405020304" pitchFamily="18" charset="0"/>
                <a:sym typeface="Trebuchet MS"/>
              </a:rPr>
              <a:t>Tekop</a:t>
            </a:r>
            <a:r>
              <a:rPr lang="hr-HR" sz="1800" kern="100" dirty="0">
                <a:solidFill>
                  <a:srgbClr val="3F3F3F"/>
                </a:solidFill>
                <a:latin typeface="Trebuchet MS" panose="020B0603020202020204" pitchFamily="34" charset="0"/>
                <a:cs typeface="Times New Roman" panose="02020603050405020304" pitchFamily="18" charset="0"/>
                <a:sym typeface="Trebuchet MS"/>
              </a:rPr>
              <a:t> Nova, Dnevnom centru za rehabilitaciju Veruda, Pučkom otvorenom učilištu Pula</a:t>
            </a:r>
          </a:p>
          <a:p>
            <a:pPr marL="342900" indent="-342900"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hr-HR" sz="1800" kern="100" dirty="0">
                <a:solidFill>
                  <a:srgbClr val="3F3F3F"/>
                </a:solidFill>
                <a:latin typeface="Trebuchet MS" panose="020B0603020202020204" pitchFamily="34" charset="0"/>
                <a:cs typeface="Times New Roman" panose="02020603050405020304" pitchFamily="18" charset="0"/>
                <a:sym typeface="Trebuchet MS"/>
              </a:rPr>
              <a:t>Uređen i opremljen novi dislocirani prostor </a:t>
            </a:r>
          </a:p>
          <a:p>
            <a:pPr>
              <a:tabLst>
                <a:tab pos="457200" algn="l"/>
              </a:tabLst>
            </a:pPr>
            <a:r>
              <a:rPr lang="hr-HR" sz="1800" kern="100" dirty="0">
                <a:solidFill>
                  <a:srgbClr val="3F3F3F"/>
                </a:solidFill>
                <a:latin typeface="Trebuchet MS" panose="020B0603020202020204" pitchFamily="34" charset="0"/>
                <a:cs typeface="Times New Roman" panose="02020603050405020304" pitchFamily="18" charset="0"/>
                <a:sym typeface="Trebuchet MS"/>
              </a:rPr>
              <a:t>     Škole za odgoj i obrazovanje Pula za 25 učenika koji pohađaju srednju </a:t>
            </a:r>
          </a:p>
          <a:p>
            <a:pPr>
              <a:tabLst>
                <a:tab pos="457200" algn="l"/>
              </a:tabLst>
            </a:pPr>
            <a:r>
              <a:rPr lang="hr-HR" sz="1800" kern="100" dirty="0">
                <a:solidFill>
                  <a:srgbClr val="3F3F3F"/>
                </a:solidFill>
                <a:latin typeface="Trebuchet MS" panose="020B0603020202020204" pitchFamily="34" charset="0"/>
                <a:cs typeface="Times New Roman" panose="02020603050405020304" pitchFamily="18" charset="0"/>
                <a:sym typeface="Trebuchet MS"/>
              </a:rPr>
              <a:t>     školu</a:t>
            </a:r>
          </a:p>
          <a:p>
            <a:pPr marL="342900" indent="-342900"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hr-HR" sz="1800" kern="100" dirty="0">
                <a:solidFill>
                  <a:srgbClr val="3F3F3F"/>
                </a:solidFill>
                <a:latin typeface="Trebuchet MS" panose="020B0603020202020204" pitchFamily="34" charset="0"/>
                <a:cs typeface="Times New Roman" panose="02020603050405020304" pitchFamily="18" charset="0"/>
                <a:sym typeface="Trebuchet MS"/>
              </a:rPr>
              <a:t>Postavljena pomagala za slijepe i slabovidne učenike u OŠ </a:t>
            </a:r>
            <a:r>
              <a:rPr lang="hr-HR" sz="1800" kern="100" dirty="0" err="1">
                <a:solidFill>
                  <a:srgbClr val="3F3F3F"/>
                </a:solidFill>
                <a:latin typeface="Trebuchet MS" panose="020B0603020202020204" pitchFamily="34" charset="0"/>
                <a:cs typeface="Times New Roman" panose="02020603050405020304" pitchFamily="18" charset="0"/>
                <a:sym typeface="Trebuchet MS"/>
              </a:rPr>
              <a:t>Kaštanjer</a:t>
            </a:r>
            <a:r>
              <a:rPr lang="hr-HR" sz="1800" kern="100" dirty="0">
                <a:solidFill>
                  <a:srgbClr val="3F3F3F"/>
                </a:solidFill>
                <a:latin typeface="Trebuchet MS" panose="020B0603020202020204" pitchFamily="34" charset="0"/>
                <a:cs typeface="Times New Roman" panose="02020603050405020304" pitchFamily="18" charset="0"/>
                <a:sym typeface="Trebuchet MS"/>
              </a:rPr>
              <a:t> i </a:t>
            </a:r>
          </a:p>
          <a:p>
            <a:pPr>
              <a:tabLst>
                <a:tab pos="457200" algn="l"/>
              </a:tabLst>
            </a:pPr>
            <a:r>
              <a:rPr lang="hr-HR" sz="1800" kern="100" dirty="0">
                <a:solidFill>
                  <a:srgbClr val="3F3F3F"/>
                </a:solidFill>
                <a:latin typeface="Trebuchet MS" panose="020B0603020202020204" pitchFamily="34" charset="0"/>
                <a:cs typeface="Times New Roman" panose="02020603050405020304" pitchFamily="18" charset="0"/>
                <a:sym typeface="Trebuchet MS"/>
              </a:rPr>
              <a:t>      OŠ Vidikovac</a:t>
            </a:r>
          </a:p>
          <a:p>
            <a:pPr marL="342900" lvl="0" indent="-342900"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hr-HR" sz="1800" kern="100" dirty="0">
                <a:solidFill>
                  <a:srgbClr val="3F3F3F"/>
                </a:solidFill>
                <a:latin typeface="Trebuchet MS" panose="020B0603020202020204" pitchFamily="34" charset="0"/>
                <a:cs typeface="Times New Roman" panose="02020603050405020304" pitchFamily="18" charset="0"/>
                <a:sym typeface="Trebuchet MS"/>
              </a:rPr>
              <a:t>Uvedene umirovljeničke iskaznice</a:t>
            </a:r>
          </a:p>
          <a:p>
            <a:pPr marL="342900" lvl="0" indent="-342900"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hr-HR" sz="1800" kern="100" dirty="0">
                <a:solidFill>
                  <a:srgbClr val="3F3F3F"/>
                </a:solidFill>
                <a:latin typeface="Trebuchet MS" panose="020B0603020202020204" pitchFamily="34" charset="0"/>
                <a:cs typeface="Times New Roman" panose="02020603050405020304" pitchFamily="18" charset="0"/>
                <a:sym typeface="Trebuchet MS"/>
              </a:rPr>
              <a:t>Održan prvi bal za umirovljenike s odazivom od čak  400 umirovljenika</a:t>
            </a:r>
          </a:p>
          <a:p>
            <a:pPr marL="342900" lvl="0" indent="-342900">
              <a:buFont typeface="Arial" panose="020B0604020202020204" pitchFamily="34" charset="0"/>
              <a:buChar char="►"/>
              <a:tabLst>
                <a:tab pos="457200" algn="l"/>
              </a:tabLst>
            </a:pPr>
            <a:endParaRPr lang="hr-H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3CEB3B47-E467-49C5-97B0-B9EB69FAA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7029" y="4128116"/>
            <a:ext cx="3180425" cy="212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872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F78E2F-BAA1-53FE-1F78-3753706BC0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9541EF5-CB24-C2FC-0700-058155B30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81849"/>
          </a:xfrm>
        </p:spPr>
        <p:txBody>
          <a:bodyPr/>
          <a:lstStyle/>
          <a:p>
            <a:r>
              <a:rPr lang="hr-HR" dirty="0"/>
              <a:t>Pula – grad prijatelj djece i mladih</a:t>
            </a:r>
            <a:endParaRPr lang="en-US" dirty="0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855366D3-1905-8B65-4CE5-EA3F90323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379" y="1334826"/>
            <a:ext cx="8309499" cy="5312554"/>
          </a:xfrm>
        </p:spPr>
        <p:txBody>
          <a:bodyPr>
            <a:normAutofit lnSpcReduction="10000"/>
          </a:bodyPr>
          <a:lstStyle/>
          <a:p>
            <a:pPr marL="342900" lvl="0" indent="-342900">
              <a:buFont typeface="Arial" panose="020B0604020202020204" pitchFamily="34" charset="0"/>
              <a:buChar char="►"/>
              <a:tabLst>
                <a:tab pos="457200" algn="l"/>
              </a:tabLst>
            </a:pPr>
            <a:r>
              <a:rPr lang="hr-HR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Otvorene 4 dodatne jasličke skupine i započeli radovi uređenja za još dvije dodatne jasličke skupine</a:t>
            </a:r>
          </a:p>
          <a:p>
            <a:pPr marL="342900" lvl="0" indent="-342900">
              <a:buFont typeface="Arial" panose="020B0604020202020204" pitchFamily="34" charset="0"/>
              <a:buChar char="►"/>
              <a:tabLst>
                <a:tab pos="457200" algn="l"/>
              </a:tabLst>
            </a:pPr>
            <a:r>
              <a:rPr lang="hr-HR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Uloženo preko 300 tisuća eura u uređenja i opremanje pulskih osnovnih škola</a:t>
            </a:r>
          </a:p>
          <a:p>
            <a:pPr marL="342900" lvl="0" indent="-342900">
              <a:buFont typeface="Arial" panose="020B0604020202020204" pitchFamily="34" charset="0"/>
              <a:buChar char="►"/>
              <a:tabLst>
                <a:tab pos="457200" algn="l"/>
              </a:tabLst>
            </a:pPr>
            <a:r>
              <a:rPr lang="hr-HR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 Dječji vrtić Mali svijet uloženo 200 tisuća eura – kupljena nova oprema, namještaj, uređeni prostori za boravak djece, saniran krov na dva objekta</a:t>
            </a:r>
          </a:p>
          <a:p>
            <a:pPr marL="342900" lvl="0" indent="-342900">
              <a:buFont typeface="Arial" panose="020B0604020202020204" pitchFamily="34" charset="0"/>
              <a:buChar char="►"/>
              <a:tabLst>
                <a:tab pos="457200" algn="l"/>
              </a:tabLst>
            </a:pPr>
            <a:r>
              <a:rPr lang="hr-HR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Nadograđen Dječji vrtić Centar sa dvije nove jasličke skupine</a:t>
            </a:r>
          </a:p>
          <a:p>
            <a:pPr marL="342900" lvl="0" indent="-342900">
              <a:buFont typeface="Arial" panose="020B0604020202020204" pitchFamily="34" charset="0"/>
              <a:buChar char="►"/>
              <a:tabLst>
                <a:tab pos="457200" algn="l"/>
              </a:tabLst>
            </a:pPr>
            <a:r>
              <a:rPr lang="hr-HR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Pripremljena dokumentacija za izgradnju vrtića </a:t>
            </a:r>
            <a:r>
              <a:rPr lang="hr-HR" dirty="0" err="1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Valmade</a:t>
            </a:r>
            <a:r>
              <a:rPr lang="hr-HR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hr-HR" dirty="0" err="1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Sisplac</a:t>
            </a:r>
            <a:endParaRPr lang="hr-HR" dirty="0">
              <a:effectLst/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►"/>
              <a:tabLst>
                <a:tab pos="457200" algn="l"/>
              </a:tabLst>
            </a:pPr>
            <a:r>
              <a:rPr lang="hr-HR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Dodijeljena kapitalna pomoć Sveučilištu Jurja Dobrile u Puli od 70 tisuća eura za opremanje Studentskog kampusa</a:t>
            </a:r>
          </a:p>
          <a:p>
            <a:pPr marL="342900" lvl="0" indent="-342900">
              <a:buFont typeface="Arial" panose="020B0604020202020204" pitchFamily="34" charset="0"/>
              <a:buChar char="►"/>
              <a:tabLst>
                <a:tab pos="457200" algn="l"/>
              </a:tabLst>
            </a:pPr>
            <a:r>
              <a:rPr lang="hr-HR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Dodijeljen prostor bivšeg McDonaldsa pulskom Sveučilištu za potrebe studentskih aktivnosti</a:t>
            </a:r>
          </a:p>
          <a:p>
            <a:pPr marL="342900" lvl="0" indent="-342900">
              <a:buFont typeface="Arial" panose="020B0604020202020204" pitchFamily="34" charset="0"/>
              <a:buChar char="►"/>
              <a:tabLst>
                <a:tab pos="457200" algn="l"/>
              </a:tabLst>
            </a:pPr>
            <a:r>
              <a:rPr lang="hr-HR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Započeli radovi uređenja pulskog Centra za mlade na </a:t>
            </a:r>
            <a:r>
              <a:rPr lang="hr-HR" dirty="0" err="1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Giardinima</a:t>
            </a:r>
            <a:endParaRPr lang="hr-HR" dirty="0">
              <a:effectLst/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►"/>
              <a:tabLst>
                <a:tab pos="457200" algn="l"/>
              </a:tabLst>
            </a:pPr>
            <a:r>
              <a:rPr lang="hr-HR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Donesen novi Pravilnik za stipendije s boljim uvjetima za stipendiranje studenata</a:t>
            </a:r>
          </a:p>
          <a:p>
            <a:pPr marL="342900" lvl="0" indent="-342900">
              <a:buFont typeface="Arial" panose="020B0604020202020204" pitchFamily="34" charset="0"/>
              <a:buChar char="►"/>
              <a:tabLst>
                <a:tab pos="457200" algn="l"/>
              </a:tabLst>
            </a:pPr>
            <a:r>
              <a:rPr lang="hr-HR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Nova stambena politika za mlade</a:t>
            </a:r>
            <a:endParaRPr lang="hr-HR" dirty="0">
              <a:effectLst/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kern="100" dirty="0"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7160" indent="0">
              <a:buNone/>
            </a:pPr>
            <a:endParaRPr lang="en-US" dirty="0"/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55939324-7020-E197-22EA-C8467B8C6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7295" y="609600"/>
            <a:ext cx="3647326" cy="2431551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8DE58A61-D8B5-BDB3-BD57-54B0DE2011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7294" y="3429000"/>
            <a:ext cx="3647327" cy="243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216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699C91-A206-1FE4-58C9-20B8D256D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539BDED-724A-451B-A4B7-1444D68ED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81849"/>
          </a:xfrm>
        </p:spPr>
        <p:txBody>
          <a:bodyPr/>
          <a:lstStyle/>
          <a:p>
            <a:r>
              <a:rPr lang="hr-HR" dirty="0"/>
              <a:t>Pula – grad kulture</a:t>
            </a:r>
            <a:endParaRPr lang="en-US" dirty="0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2AEEF0EB-AC0B-29A1-BC3F-F1FD01E0C5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7334" y="2831976"/>
            <a:ext cx="8999326" cy="3938694"/>
          </a:xfrm>
        </p:spPr>
        <p:txBody>
          <a:bodyPr>
            <a:normAutofit fontScale="92500" lnSpcReduction="10000"/>
          </a:bodyPr>
          <a:lstStyle/>
          <a:p>
            <a:pPr marL="285750" indent="-285750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r-HR" sz="1900" kern="1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Otvorena u potpunosti obnovljena Velika dvorana Pietro </a:t>
            </a:r>
            <a:r>
              <a:rPr lang="hr-HR" sz="1900" kern="100" dirty="0" err="1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Ciscutti</a:t>
            </a:r>
            <a:r>
              <a:rPr lang="hr-HR" sz="1900" kern="1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1900" kern="1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NK</a:t>
            </a:r>
            <a:r>
              <a:rPr lang="hr-HR" sz="1900" kern="1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 čiju je obnovu utrošeno gotovo milijun eura</a:t>
            </a:r>
          </a:p>
          <a:p>
            <a:pPr marL="285750" indent="-285750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r-HR" sz="1900" kern="1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Otvorena novouređena Knjižnica Veruda, najposjećeniji ogranak pulske </a:t>
            </a:r>
            <a:r>
              <a:rPr lang="hr-HR" sz="1900" kern="1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GKČ</a:t>
            </a:r>
            <a:endParaRPr lang="hr-HR" sz="1900" kern="100" dirty="0">
              <a:effectLst/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r-HR" sz="1900" kern="1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Otvorena nova adventska lokacija s klizalištem veličine 600 m2, Arena  je odjenula  blagdansko ruho i tako postala jedno od najljepših adventskih mjesta u Hrvatskoj</a:t>
            </a:r>
          </a:p>
          <a:p>
            <a:pPr marL="285750" indent="-285750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r-HR" sz="1900" kern="1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Izdvajanja iz Proračuna za Program javnih potreba u kulturi Grada Pule nastavljaju rasti, povećanja su omogućila veće plaće djelatnicima ustanova u kulturi, nova ulaganja u infrastrukturu te razvoj raznovrsnih kulturno-umjetničkih programa, koji obogaćuju kulturnu ponudu grada i doprinose njegovoj prepoznatljivosti na regionalnoj i nacionalnoj razini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kern="100" dirty="0"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7160" indent="0">
              <a:buNone/>
            </a:pPr>
            <a:endParaRPr lang="en-US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DDB20A48-B7B7-BD1F-71E1-DFBD70EB2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6738" y="259129"/>
            <a:ext cx="3696958" cy="246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245523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acet">
    <a:dk1>
      <a:srgbClr val="000000"/>
    </a:dk1>
    <a:lt1>
      <a:srgbClr val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</a:themeOverride>
</file>

<file path=ppt/theme/themeOverride2.xml><?xml version="1.0" encoding="utf-8"?>
<a:themeOverride xmlns:a="http://schemas.openxmlformats.org/drawingml/2006/main">
  <a:clrScheme name="Facet">
    <a:dk1>
      <a:srgbClr val="000000"/>
    </a:dk1>
    <a:lt1>
      <a:srgbClr val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</a:themeOverride>
</file>

<file path=ppt/theme/themeOverride3.xml><?xml version="1.0" encoding="utf-8"?>
<a:themeOverride xmlns:a="http://schemas.openxmlformats.org/drawingml/2006/main">
  <a:clrScheme name="Facet">
    <a:dk1>
      <a:srgbClr val="000000"/>
    </a:dk1>
    <a:lt1>
      <a:srgbClr val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</a:themeOverride>
</file>

<file path=ppt/theme/themeOverride4.xml><?xml version="1.0" encoding="utf-8"?>
<a:themeOverride xmlns:a="http://schemas.openxmlformats.org/drawingml/2006/main">
  <a:clrScheme name="Facet">
    <a:dk1>
      <a:srgbClr val="000000"/>
    </a:dk1>
    <a:lt1>
      <a:srgbClr val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893</TotalTime>
  <Words>971</Words>
  <Application>Microsoft Office PowerPoint</Application>
  <PresentationFormat>Široki zaslon</PresentationFormat>
  <Paragraphs>112</Paragraphs>
  <Slides>13</Slides>
  <Notes>1</Notes>
  <HiddenSlides>0</HiddenSlides>
  <MMClips>0</MMClips>
  <ScaleCrop>false</ScaleCrop>
  <HeadingPairs>
    <vt:vector size="6" baseType="variant">
      <vt:variant>
        <vt:lpstr>Korišteni fontovi</vt:lpstr>
      </vt:variant>
      <vt:variant>
        <vt:i4>9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13</vt:i4>
      </vt:variant>
    </vt:vector>
  </HeadingPairs>
  <TitlesOfParts>
    <vt:vector size="23" baseType="lpstr">
      <vt:lpstr>Aptos</vt:lpstr>
      <vt:lpstr>Arial</vt:lpstr>
      <vt:lpstr>Calibri</vt:lpstr>
      <vt:lpstr>Calibri Light</vt:lpstr>
      <vt:lpstr>Noto Sans Symbols</vt:lpstr>
      <vt:lpstr>Symbol</vt:lpstr>
      <vt:lpstr>Times New Roman</vt:lpstr>
      <vt:lpstr>Trebuchet MS</vt:lpstr>
      <vt:lpstr>Wingdings</vt:lpstr>
      <vt:lpstr>Facet</vt:lpstr>
      <vt:lpstr>PowerPoint prezentacija</vt:lpstr>
      <vt:lpstr>U 2024. godini: nastavili smo s promjenama i  velikim infrastrukturnim radovima, ulaganjima u obnovu fasada, sportsku infrastrukturu, socijalnu skrb, kulturu, za mlade…  </vt:lpstr>
      <vt:lpstr>Dovršeni radovi</vt:lpstr>
      <vt:lpstr>Radovi u tijeku</vt:lpstr>
      <vt:lpstr>Sprema se realizacija kapitalnih projekata</vt:lpstr>
      <vt:lpstr>Poduzetništvo / Potpore </vt:lpstr>
      <vt:lpstr>Pula – grad koji sustavno brine o najosjetljivijim skupinama</vt:lpstr>
      <vt:lpstr>Pula – grad prijatelj djece i mladih</vt:lpstr>
      <vt:lpstr>Pula – grad kulture</vt:lpstr>
      <vt:lpstr>Pula – grad koji strateški promišlja o budućnosti</vt:lpstr>
      <vt:lpstr>Nagrade</vt:lpstr>
      <vt:lpstr>U ovog godini rezultati vrijednog rada prethodnih godina postali su vidljivi.   Stvaramo Grad po mjeri čovjeka. </vt:lpstr>
      <vt:lpstr>Hvala na pažnji!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Lenovo Itu</dc:creator>
  <cp:lastModifiedBy>Prusac-Fabris Jovana</cp:lastModifiedBy>
  <cp:revision>80</cp:revision>
  <cp:lastPrinted>2023-11-10T07:16:05Z</cp:lastPrinted>
  <dcterms:modified xsi:type="dcterms:W3CDTF">2024-12-23T12:23:40Z</dcterms:modified>
</cp:coreProperties>
</file>