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72" r:id="rId3"/>
    <p:sldId id="276" r:id="rId4"/>
    <p:sldId id="279" r:id="rId5"/>
    <p:sldId id="275" r:id="rId6"/>
    <p:sldId id="271" r:id="rId7"/>
    <p:sldId id="277" r:id="rId8"/>
    <p:sldId id="278" r:id="rId9"/>
    <p:sldId id="280" r:id="rId10"/>
    <p:sldId id="281" r:id="rId11"/>
    <p:sldId id="282" r:id="rId12"/>
    <p:sldId id="270" r:id="rId13"/>
  </p:sldIdLst>
  <p:sldSz cx="12192000" cy="6858000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BEA606-4915-4D99-BCA3-57E3B95F62A1}">
  <a:tblStyle styleId="{E9BEA606-4915-4D99-BCA3-57E3B95F62A1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 b="off" i="off"/>
      <a:tcStyle>
        <a:tcBdr/>
        <a:fill>
          <a:solidFill>
            <a:srgbClr val="DBE9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BE9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1F9B475-CE77-4BDF-BDC4-F91CFAA3F25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1788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0" tIns="92440" rIns="92440" bIns="9244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0" tIns="92440" rIns="92440" bIns="924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1788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0" tIns="92440" rIns="92440" bIns="924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1788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r-HR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r-HR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" name="Google Shape;36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7" name="Google Shape;37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8" name="Google Shape;38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40" name="Google Shape;40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41" name="Google Shape;41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2" name="Google Shape;42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r-HR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r-HR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isarnica@pula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7468" y="288394"/>
            <a:ext cx="5198137" cy="504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677324" y="4046550"/>
            <a:ext cx="92442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1920"/>
              <a:buNone/>
            </a:pPr>
            <a:endParaRPr sz="2400" b="1" dirty="0"/>
          </a:p>
          <a:p>
            <a:pPr marL="0" indent="0" algn="ctr">
              <a:spcBef>
                <a:spcPts val="0"/>
              </a:spcBef>
              <a:buSzPts val="1920"/>
              <a:buNone/>
            </a:pPr>
            <a:r>
              <a:rPr lang="hr-HR" sz="2400" b="1" dirty="0"/>
              <a:t>Predstavljanje javnosti programa za dodjelu bespovratnih potpora te subvenciju kamata</a:t>
            </a:r>
            <a:endParaRPr sz="2400" b="1" dirty="0"/>
          </a:p>
          <a:p>
            <a:pPr marL="0" indent="0" algn="ctr">
              <a:spcBef>
                <a:spcPts val="0"/>
              </a:spcBef>
              <a:buSzPts val="1920"/>
              <a:buNone/>
            </a:pPr>
            <a:r>
              <a:rPr lang="hr-HR" sz="2400" b="1" dirty="0"/>
              <a:t>Gradonačelnik Filip Zoričić</a:t>
            </a:r>
            <a:endParaRPr sz="2400" b="1" dirty="0"/>
          </a:p>
          <a:p>
            <a:pPr marL="0" indent="0" algn="ctr">
              <a:spcBef>
                <a:spcPts val="0"/>
              </a:spcBef>
              <a:buSzPts val="1920"/>
              <a:buNone/>
            </a:pPr>
            <a:endParaRPr sz="2400" b="1" dirty="0"/>
          </a:p>
          <a:p>
            <a:pPr marL="0" indent="0" algn="ctr">
              <a:spcBef>
                <a:spcPts val="0"/>
              </a:spcBef>
              <a:buSzPts val="1920"/>
              <a:buNone/>
            </a:pPr>
            <a:endParaRPr sz="2400" b="1" dirty="0"/>
          </a:p>
          <a:p>
            <a:pPr marL="0" indent="0" algn="ctr">
              <a:spcBef>
                <a:spcPts val="0"/>
              </a:spcBef>
              <a:buSzPts val="1920"/>
              <a:buNone/>
            </a:pPr>
            <a:r>
              <a:rPr lang="hr-HR" sz="2400" b="1" dirty="0"/>
              <a:t>Pula, 19. veljače 2025.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61405F-21D5-E077-3B2D-BB7678CE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603" y="554715"/>
            <a:ext cx="7541232" cy="59174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3200" b="1" dirty="0">
                <a:solidFill>
                  <a:schemeClr val="tx1"/>
                </a:solidFill>
              </a:rPr>
              <a:t>„POTPORE PULA - POLA 2025“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622BEE-33F7-7DDD-5825-29971C3E3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676" y="1146463"/>
            <a:ext cx="7948636" cy="5227703"/>
          </a:xfrm>
        </p:spPr>
        <p:txBody>
          <a:bodyPr>
            <a:noAutofit/>
          </a:bodyPr>
          <a:lstStyle/>
          <a:p>
            <a:pPr algn="l"/>
            <a:r>
              <a:rPr lang="hr-HR" b="1" dirty="0">
                <a:solidFill>
                  <a:schemeClr val="tx1"/>
                </a:solidFill>
              </a:rPr>
              <a:t>Poticanje razvoja malog gospodarstva kroz dodjelu bespovratnih</a:t>
            </a:r>
          </a:p>
          <a:p>
            <a:pPr algn="l"/>
            <a:r>
              <a:rPr lang="hr-HR" b="1" dirty="0">
                <a:solidFill>
                  <a:schemeClr val="tx1"/>
                </a:solidFill>
              </a:rPr>
              <a:t>potpora: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120.000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 u 2025. godini</a:t>
            </a:r>
            <a:endParaRPr lang="hr-HR" sz="1400" dirty="0">
              <a:solidFill>
                <a:schemeClr val="tx1"/>
              </a:solidFill>
            </a:endParaRP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</a:rPr>
              <a:t>6 </a:t>
            </a:r>
            <a:r>
              <a:rPr lang="hr-HR" sz="1400" b="1" dirty="0">
                <a:solidFill>
                  <a:schemeClr val="tx1"/>
                </a:solidFill>
              </a:rPr>
              <a:t>mjera za poticanje poduzetništva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Potpore novoosnovanim tvrtkama 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Potpore za digitalizaciju poslovanja i digitalni marketing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Potpore za IT sektor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Potpore za sufinanciranje nabave dugotrajne materijalne imovine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Subvencioniranje stručnog osposobljavanja i usavršavanja</a:t>
            </a:r>
          </a:p>
          <a:p>
            <a:pPr marL="880110" lvl="1" indent="-285750" algn="l">
              <a:buFont typeface="Wingdings" panose="05000000000000000000" pitchFamily="2" charset="2"/>
              <a:buChar char="§"/>
            </a:pPr>
            <a:r>
              <a:rPr lang="hr-HR" sz="1400" b="1" dirty="0">
                <a:solidFill>
                  <a:schemeClr val="tx1"/>
                </a:solidFill>
              </a:rPr>
              <a:t>Potpore za sufinanciranje pojedinačnog nastupa poduzetnika na međunarodnim sajmovima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1.303 potpore u proteklih 12 godina u iznosu od 2.060.000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endParaRPr lang="hr-HR" sz="1400" b="1" dirty="0">
              <a:solidFill>
                <a:schemeClr val="tx1"/>
              </a:solidFill>
            </a:endParaRP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Javni poziv otvoren do iskorištenja sredstava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Prije donošenja programa provest će se </a:t>
            </a:r>
            <a:r>
              <a:rPr lang="hr-HR" sz="1400" b="1" dirty="0" err="1">
                <a:solidFill>
                  <a:schemeClr val="tx1"/>
                </a:solidFill>
              </a:rPr>
              <a:t>eKonzultacije</a:t>
            </a:r>
            <a:r>
              <a:rPr lang="hr-HR" sz="1400" b="1" dirty="0">
                <a:solidFill>
                  <a:schemeClr val="tx1"/>
                </a:solidFill>
              </a:rPr>
              <a:t> u trajanju od 30 dana sa zainteresiranom javnošću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endParaRPr lang="hr-HR" sz="1400" b="1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F594C0-9C2E-9591-2670-940E8BDA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4E131-7F55-050B-D1B9-DACDD7B9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7BDDC-FA5F-20BA-E0EA-72885F2DD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272" y="310256"/>
            <a:ext cx="8825397" cy="59174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3200" b="1" dirty="0">
                <a:solidFill>
                  <a:schemeClr val="tx1"/>
                </a:solidFill>
              </a:rPr>
              <a:t>„PODUZETNIK ISTARSKA ŽUPANIJA 2025”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A1E16E-E6EF-C1EB-69D3-4F84CE78B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894" y="709103"/>
            <a:ext cx="7948636" cy="5439794"/>
          </a:xfrm>
        </p:spPr>
        <p:txBody>
          <a:bodyPr>
            <a:noAutofit/>
          </a:bodyPr>
          <a:lstStyle/>
          <a:p>
            <a:pPr algn="l"/>
            <a:r>
              <a:rPr lang="hr-HR" b="1" dirty="0">
                <a:solidFill>
                  <a:schemeClr val="tx1"/>
                </a:solidFill>
              </a:rPr>
              <a:t>Poticanje razvoja malog gospodarstva kroz subvenciju kamate: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u prosincu 2024. g. Grad Pula – Pola pristupa kreditnoj liniji</a:t>
            </a:r>
            <a:endParaRPr lang="hr-HR" sz="1400" dirty="0">
              <a:solidFill>
                <a:schemeClr val="tx1"/>
              </a:solidFill>
            </a:endParaRP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u siječnju 2025. g. zaključen ugovor o provedbi sa Istarskom županijom i IDA-om d.o.o.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ukupni kreditni fond Programa iznosi 35.000.000,00 eura i osiguravaju ga poslovne banke i HBOR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za poduzetnike koji ulažu na području Pule osiguran je kreditni fond od 7.000.000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 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Grad Pula - Pola,  subvencionirat će kamatu sa 1 postotnim poenom (1%)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Dodatnim postotnim poenom (ukupno 2%) sufinancirat će se investicije koje se odnose na </a:t>
            </a:r>
            <a:r>
              <a:rPr lang="hr-HR" sz="1400" b="1" i="1" dirty="0">
                <a:solidFill>
                  <a:schemeClr val="tx1"/>
                </a:solidFill>
              </a:rPr>
              <a:t>Prerađivačka industriju</a:t>
            </a:r>
            <a:r>
              <a:rPr lang="hr-HR" sz="1400" b="1" dirty="0">
                <a:solidFill>
                  <a:schemeClr val="tx1"/>
                </a:solidFill>
              </a:rPr>
              <a:t>  i </a:t>
            </a:r>
            <a:r>
              <a:rPr lang="hr-HR" sz="1400" b="1" i="1" dirty="0">
                <a:solidFill>
                  <a:schemeClr val="tx1"/>
                </a:solidFill>
              </a:rPr>
              <a:t>investicije u IT sektoru</a:t>
            </a:r>
            <a:r>
              <a:rPr lang="hr-HR" sz="1400" b="1" dirty="0">
                <a:solidFill>
                  <a:schemeClr val="tx1"/>
                </a:solidFill>
              </a:rPr>
              <a:t> i na sve </a:t>
            </a:r>
            <a:r>
              <a:rPr lang="hr-HR" sz="1400" b="1" i="1" dirty="0">
                <a:solidFill>
                  <a:schemeClr val="tx1"/>
                </a:solidFill>
              </a:rPr>
              <a:t>one projekte koji pridonose zelenoj tranziciji gospodarstva - </a:t>
            </a:r>
            <a:r>
              <a:rPr lang="hr-HR" sz="1400" b="1" i="1" dirty="0" err="1">
                <a:solidFill>
                  <a:schemeClr val="tx1"/>
                </a:solidFill>
              </a:rPr>
              <a:t>dekarbonizaciji</a:t>
            </a:r>
            <a:r>
              <a:rPr lang="hr-HR" sz="1400" b="1" i="1" dirty="0">
                <a:solidFill>
                  <a:schemeClr val="tx1"/>
                </a:solidFill>
              </a:rPr>
              <a:t>, OIE - obnovljivim izvorima energije i kružnom gospodarstvu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Kreditna sredstva mogu se koristiti isključivo za nove investicije te za obrtna sredstva do 30% iznosa kredita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Najniži iznos kredita iznosi 10.000,00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r>
              <a:rPr lang="hr-HR" sz="1400" b="1" dirty="0">
                <a:solidFill>
                  <a:schemeClr val="tx1"/>
                </a:solidFill>
              </a:rPr>
              <a:t> a najviši iznosi 400.000,00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r>
              <a:rPr lang="hr-HR" sz="1400" b="1" dirty="0">
                <a:solidFill>
                  <a:schemeClr val="tx1"/>
                </a:solidFill>
              </a:rPr>
              <a:t> s rokom otplate do 10 godina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sz="1400" b="1" dirty="0">
                <a:solidFill>
                  <a:schemeClr val="tx1"/>
                </a:solidFill>
              </a:rPr>
              <a:t>Iz proračuna Grada Pula - Pola u sljedećih 8 do 10 godina oko 350.000 </a:t>
            </a:r>
            <a:r>
              <a:rPr lang="hr-HR" sz="14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r>
              <a:rPr lang="hr-HR" sz="1400" b="1" dirty="0">
                <a:solidFill>
                  <a:schemeClr val="tx1"/>
                </a:solidFill>
              </a:rPr>
              <a:t> za subvenciju kamate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endParaRPr lang="hr-HR" sz="1400" b="1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ABA568-3F41-D96B-37A9-CBD6ABBE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659046" y="1639381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3600" dirty="0"/>
          </a:p>
          <a:p>
            <a:pPr marL="342900" lvl="0" indent="-1600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hr-HR" sz="3600" i="1" dirty="0"/>
              <a:t>Hvala!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82D869-7EE5-C0BF-14C2-FEEB5BFC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EACE93A2-1D69-227F-CB65-6C166463A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705" y="1136342"/>
            <a:ext cx="8455631" cy="42524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SzPts val="1920"/>
            </a:pPr>
            <a:r>
              <a:rPr lang="hr-HR" sz="3000" b="1" dirty="0">
                <a:solidFill>
                  <a:schemeClr val="tx1"/>
                </a:solidFill>
              </a:rPr>
              <a:t>U 2025. godini Grad Pula - Pola </a:t>
            </a:r>
          </a:p>
          <a:p>
            <a:pPr marL="0" indent="0" algn="ctr">
              <a:spcBef>
                <a:spcPts val="0"/>
              </a:spcBef>
              <a:buSzPts val="1920"/>
            </a:pPr>
            <a:r>
              <a:rPr lang="hr-HR" sz="3000" b="1" dirty="0">
                <a:solidFill>
                  <a:schemeClr val="tx1"/>
                </a:solidFill>
              </a:rPr>
              <a:t>provest će 3 programa poticanja poduzetništva:</a:t>
            </a:r>
          </a:p>
          <a:p>
            <a:pPr marL="0" indent="0" algn="ctr">
              <a:spcBef>
                <a:spcPts val="0"/>
              </a:spcBef>
              <a:buSzPts val="1920"/>
            </a:pPr>
            <a:endParaRPr lang="hr-HR" sz="24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2400" b="1" dirty="0">
                <a:solidFill>
                  <a:schemeClr val="tx1"/>
                </a:solidFill>
              </a:rPr>
              <a:t>„POTPORE STARI GRAD 2025“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2400" b="1" dirty="0">
                <a:solidFill>
                  <a:schemeClr val="tx1"/>
                </a:solidFill>
              </a:rPr>
              <a:t>„POTPORE PULA - POLA 2025“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2400" b="1" dirty="0">
                <a:solidFill>
                  <a:schemeClr val="tx1"/>
                </a:solidFill>
              </a:rPr>
              <a:t>„PODUZETNIK ISTARSKA ŽUPANIJA 2025”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D8B327-B670-7592-43FF-CB5D8C08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60D5C-5255-22F8-4EBB-D6832E249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61003"/>
            <a:ext cx="7287612" cy="195209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Pts val="1920"/>
            </a:pPr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C47CB3-246F-1D63-971F-561016076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678988"/>
            <a:ext cx="7766936" cy="2052810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Ovim Programom uređuju se kriteriji za </a:t>
            </a:r>
            <a:r>
              <a:rPr lang="hr-HR" b="1" dirty="0">
                <a:solidFill>
                  <a:schemeClr val="tx1"/>
                </a:solidFill>
              </a:rPr>
              <a:t>poticanje mikro i malog poduzetništva i obrtništva u staroj gradskoj jezgri Pule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Osigurana</a:t>
            </a:r>
            <a:r>
              <a:rPr lang="pl-PL" b="1" dirty="0">
                <a:solidFill>
                  <a:schemeClr val="tx1"/>
                </a:solidFill>
              </a:rPr>
              <a:t> sredstva za dodjelu potpora </a:t>
            </a:r>
            <a:r>
              <a:rPr lang="pl-PL" dirty="0">
                <a:solidFill>
                  <a:schemeClr val="tx1"/>
                </a:solidFill>
              </a:rPr>
              <a:t>iznose</a:t>
            </a:r>
            <a:r>
              <a:rPr lang="pl-PL" b="1" dirty="0">
                <a:solidFill>
                  <a:schemeClr val="tx1"/>
                </a:solidFill>
              </a:rPr>
              <a:t> 80.000,00 €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korisnici potpora </a:t>
            </a:r>
            <a:r>
              <a:rPr lang="pl-PL" b="1" dirty="0">
                <a:solidFill>
                  <a:schemeClr val="tx1"/>
                </a:solidFill>
              </a:rPr>
              <a:t>mikro i mali poduzetnici i obrtnici sa sjedištem u Puli </a:t>
            </a:r>
            <a:endParaRPr lang="hr-HR" b="1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36B3E6-F834-4CE4-E491-D59F220B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2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E7E53D0-08C3-C3C2-3789-21AC095B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725854-E715-B52D-4E9B-1DCC35CC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21" y="656949"/>
            <a:ext cx="9383698" cy="5006641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742E77FE-EC01-6967-C7DC-3F25CFB2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469" y="1"/>
            <a:ext cx="7766936" cy="656948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7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91AAF-B07B-F092-60D9-1AB6152F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422" y="1080347"/>
            <a:ext cx="7798086" cy="1094761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b="1" dirty="0">
              <a:solidFill>
                <a:schemeClr val="bg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D1BF3D-000E-1B7C-73C5-F5237CDB0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738" y="2619910"/>
            <a:ext cx="7798086" cy="2779158"/>
          </a:xfrm>
        </p:spPr>
        <p:txBody>
          <a:bodyPr>
            <a:normAutofit/>
          </a:bodyPr>
          <a:lstStyle/>
          <a:p>
            <a:pPr marL="137160" indent="0" algn="l">
              <a:lnSpc>
                <a:spcPct val="110000"/>
              </a:lnSpc>
            </a:pPr>
            <a:r>
              <a:rPr lang="hr-HR" sz="1900" dirty="0">
                <a:solidFill>
                  <a:schemeClr val="tx1"/>
                </a:solidFill>
              </a:rPr>
              <a:t>Programom će biti obuhvaćeni: 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Postojeći poduzetnici i obrtnici</a:t>
            </a:r>
            <a:r>
              <a:rPr lang="hr-HR" sz="1900" dirty="0">
                <a:solidFill>
                  <a:schemeClr val="tx1"/>
                </a:solidFill>
              </a:rPr>
              <a:t> koji već obavljaju djelatnost na području stare gradske jezgre 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Poduzetnici i obrtnici početnici registrirani nakon 1.7.2024. godine</a:t>
            </a:r>
            <a:r>
              <a:rPr lang="hr-HR" sz="1900" dirty="0">
                <a:solidFill>
                  <a:schemeClr val="tx1"/>
                </a:solidFill>
              </a:rPr>
              <a:t> koji već obavljaju djelatnost na području stare gradske jezgre </a:t>
            </a:r>
            <a:r>
              <a:rPr lang="hr-HR" sz="1900" b="1" dirty="0">
                <a:solidFill>
                  <a:schemeClr val="tx1"/>
                </a:solidFill>
              </a:rPr>
              <a:t>te postojeći poduzetnici i obrtnici koji tek započinju s obavljanjem djelatnosti</a:t>
            </a:r>
            <a:r>
              <a:rPr lang="hr-HR" sz="1900" dirty="0">
                <a:solidFill>
                  <a:schemeClr val="tx1"/>
                </a:solidFill>
              </a:rPr>
              <a:t> na području stare gradske jezgre 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7EC532-0D37-93BC-E5B1-C7CE816B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7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561A6-2F65-F022-70B5-C5FD99B88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469" y="0"/>
            <a:ext cx="7766936" cy="109689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7E7949-DAC9-056E-AD4A-09DAA649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508" y="1096899"/>
            <a:ext cx="8105065" cy="4771240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0"/>
              </a:spcBef>
              <a:buNone/>
            </a:pPr>
            <a:r>
              <a:rPr lang="hr-HR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CILJEVI: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stvaranje pozitivne poduzetničke klime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povećanje broja poduzetnika, kao i poduzetnika na području stare gradske jezgre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povećanje broja zaposlenih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povećanje proizvodnje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oživljavanje stare gradske jezgre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razvoj identiteta mjesta kroz revitalizaciju stare gradske jezgre;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jačanje konkurentske sposobnosti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podizanje konkurentnosti gospodarstva Pule (npr. ulaganje u nove tehnologije i sl.)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rad na povezivanju gospodarskih subjekata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očuvanje demografske vitalnosti stare gradske jezgre kroz unapređenje kvalitete života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zadržavanje više funkcionalnosti stare gradske jezgre </a:t>
            </a:r>
          </a:p>
          <a:p>
            <a:pPr lvl="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900" b="1" dirty="0">
                <a:solidFill>
                  <a:schemeClr val="tx1"/>
                </a:solidFill>
              </a:rPr>
              <a:t>očuvanje starih zanata i obrta</a:t>
            </a:r>
          </a:p>
          <a:p>
            <a:pPr algn="l"/>
            <a:endParaRPr lang="hr-HR" sz="1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134F81-98CB-C41E-6283-16306DF8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6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FBCA7-5998-05DB-C897-7675A3F98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351" y="279932"/>
            <a:ext cx="7346022" cy="1051718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b="1" dirty="0">
              <a:solidFill>
                <a:schemeClr val="bg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065627-11B3-0D8A-E3EF-0C2DA0DFC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74957-99B5-B7C6-A014-EAC22C56BFEB}"/>
              </a:ext>
            </a:extLst>
          </p:cNvPr>
          <p:cNvSpPr txBox="1"/>
          <p:nvPr/>
        </p:nvSpPr>
        <p:spPr>
          <a:xfrm>
            <a:off x="674704" y="1584307"/>
            <a:ext cx="9303798" cy="382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ts val="1440"/>
            </a:pPr>
            <a:r>
              <a:rPr lang="hr-HR" sz="1800" b="1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/>
              </a:rPr>
              <a:t>Mjere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Potpore slobodnim umjetnicima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(slikari, kipari, grafički umjetnici i sl.) -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2.000,00 €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Potpore starim zanatima i obrtima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(postolar - popravak obuće i proizvoda od kože, ključar, fotografi, zlatari, urari, cvjećari, izrada pečata, graviranje i sl.) -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3.000,00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endParaRPr lang="hr-HR" sz="1600" dirty="0">
              <a:solidFill>
                <a:schemeClr val="tx1"/>
              </a:solidFill>
              <a:latin typeface="Trebuchet MS"/>
              <a:sym typeface="Trebuchet MS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Potpore poduzetnicima u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poslovima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pranja i kemijskog čišćenja tekstila i krznenih proizvoda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te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poslovima krojačkih popravaka tekstila i kože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-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2.000,00 €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Potpore prodaje ručno rađenih proizvoda, tzv. „</a:t>
            </a:r>
            <a:r>
              <a:rPr lang="hr-HR" sz="1600" b="1" dirty="0" err="1">
                <a:solidFill>
                  <a:schemeClr val="tx1"/>
                </a:solidFill>
                <a:latin typeface="Trebuchet MS"/>
                <a:sym typeface="Trebuchet MS"/>
              </a:rPr>
              <a:t>handmade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“ proizvoda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, odnosno ukrasnih i uporabnih proizvoda iz vlastite proizvodnje -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3.000,00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endParaRPr lang="hr-HR" sz="1600" dirty="0">
              <a:solidFill>
                <a:schemeClr val="tx1"/>
              </a:solidFill>
              <a:latin typeface="Trebuchet MS"/>
              <a:sym typeface="Trebuchet MS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Potpore poduzetnicima i obrtnicima početnicima - 5.000,00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endParaRPr lang="hr-HR" sz="1600" dirty="0">
              <a:solidFill>
                <a:schemeClr val="tx1"/>
              </a:solidFill>
              <a:latin typeface="Trebuchet MS"/>
              <a:sym typeface="Trebuchet MS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Nenamjenska potpora poduzetnicima i obrtnicima koji djelatnost obavljaju u poslovnim prostorima u vlasništvu Grada Pula - Pola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najmanje 11 mj. u prethodnoj godini -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1.000,00</a:t>
            </a:r>
            <a:r>
              <a:rPr lang="hr-HR" sz="1600" dirty="0">
                <a:solidFill>
                  <a:schemeClr val="tx1"/>
                </a:solidFill>
                <a:latin typeface="Trebuchet MS"/>
                <a:sym typeface="Trebuchet MS"/>
              </a:rPr>
              <a:t> </a:t>
            </a:r>
            <a:r>
              <a:rPr lang="hr-HR" sz="1600" b="1" dirty="0">
                <a:solidFill>
                  <a:schemeClr val="tx1"/>
                </a:solidFill>
                <a:latin typeface="Trebuchet MS"/>
                <a:sym typeface="Trebuchet MS"/>
              </a:rPr>
              <a:t>€</a:t>
            </a:r>
            <a:endParaRPr lang="hr-HR" sz="1600" dirty="0">
              <a:solidFill>
                <a:schemeClr val="tx1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7558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36D12-5717-1FD6-31F0-4B1D5C76F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528" y="53358"/>
            <a:ext cx="7766936" cy="772757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b="1" dirty="0">
              <a:solidFill>
                <a:schemeClr val="bg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7AE123-F127-3ADE-1E46-511B409C3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528" y="896976"/>
            <a:ext cx="8664606" cy="5361781"/>
          </a:xfrm>
        </p:spPr>
        <p:txBody>
          <a:bodyPr>
            <a:noAutofit/>
          </a:bodyPr>
          <a:lstStyle/>
          <a:p>
            <a:pPr marL="137160" indent="0" algn="l">
              <a:spcBef>
                <a:spcPts val="0"/>
              </a:spcBef>
            </a:pPr>
            <a:r>
              <a:rPr lang="hr-HR" b="1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NAMJENA SREDSTAVA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plaća zaposlenika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komunalne naknade i spomeničke rente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tekućeg održavanja poslovnog prostora koji uključuju troškove vode i struje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otvaranja obrta, trgovačkog društva, zadruge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ishođenja minimalnih tehničko-tehnoloških uvjeta za poslovni prostor, studiju utjecaja na okoliš, razne dozvole i sl.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nabave novih strojeva, informatičke i druge opreme i alata/pribora koji je nužan za obavljanje pretežite djelatnosti za koju su registrirani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edukacija vlasnika i/ili zaposlenika (majstorski ispit - vrijedi za potpore starim zanatima i obrtima, stručno usavršavanje i sl.)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troškovi sudjelovanja na sajmovima i izložbama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uređenje/renoviranje/adaptaciju radionice/poslovnog prostora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izrada web stranice do 400,00 EUR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izrada promotivnog materijala do 200,00 EUR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stjecanje uvjerenja o statusu umjetničkog obrta</a:t>
            </a:r>
          </a:p>
          <a:p>
            <a:pPr marL="42291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stjecanje uvjerenja o statusu tradicijskog obrta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hr-HR" sz="12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2B9EF2-8E19-B6C4-E5E4-94B7BF5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8" y="5503783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4C069-F5B5-9210-9043-E78BE8A3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569" y="548405"/>
            <a:ext cx="8092475" cy="106795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„POTPORE STARI GRAD 2025“</a:t>
            </a:r>
            <a:endParaRPr lang="hr-HR" sz="3200" b="1" dirty="0">
              <a:solidFill>
                <a:schemeClr val="bg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ACE5E5-383F-4D4E-6B34-36792617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650" y="2404154"/>
            <a:ext cx="8164394" cy="2661006"/>
          </a:xfrm>
        </p:spPr>
        <p:txBody>
          <a:bodyPr>
            <a:normAutofit lnSpcReduction="10000"/>
          </a:bodyPr>
          <a:lstStyle/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</a:rPr>
              <a:t>Zahtjevi i ostali obrasci sa svom ostalom popratnom dokumentacijom definirani Javnim pozivom predavat će se Gradu Pula - Pola neposredno predajom u pisarnicu ili elektronskom poštom na adresu </a:t>
            </a:r>
            <a:r>
              <a:rPr lang="hr-HR" b="1" dirty="0">
                <a:solidFill>
                  <a:schemeClr val="tx1"/>
                </a:solidFill>
                <a:hlinkClick r:id="rId2"/>
              </a:rPr>
              <a:t>pisarnica@pula.hr</a:t>
            </a:r>
            <a:r>
              <a:rPr lang="hr-HR" b="1" dirty="0">
                <a:solidFill>
                  <a:schemeClr val="tx1"/>
                </a:solidFill>
              </a:rPr>
              <a:t> 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</a:rPr>
              <a:t>Rok za podnošenje prijava bit će 30 dana od dana objave Javnog poziva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tx1"/>
                </a:solidFill>
              </a:rPr>
              <a:t>Prije donošenja programa provest će se </a:t>
            </a:r>
            <a:r>
              <a:rPr lang="hr-HR" b="1" dirty="0" err="1">
                <a:solidFill>
                  <a:schemeClr val="tx1"/>
                </a:solidFill>
              </a:rPr>
              <a:t>eKonzultacije</a:t>
            </a:r>
            <a:r>
              <a:rPr lang="hr-HR" b="1" dirty="0">
                <a:solidFill>
                  <a:schemeClr val="tx1"/>
                </a:solidFill>
              </a:rPr>
              <a:t> u trajanju od 30 dana sa zainteresiranom javnošću</a:t>
            </a:r>
          </a:p>
          <a:p>
            <a:pPr marL="422910" indent="-285750" algn="l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/>
              </a:solidFill>
            </a:endParaRPr>
          </a:p>
          <a:p>
            <a:pPr marL="422910" indent="-285750" algn="l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tx1"/>
              </a:solidFill>
            </a:endParaRPr>
          </a:p>
          <a:p>
            <a:pPr algn="l"/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83FFD2-96AE-1F28-889C-190602730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0" y="5663589"/>
            <a:ext cx="126807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81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877</Words>
  <Application>Microsoft Office PowerPoint</Application>
  <PresentationFormat>Široki zaslon</PresentationFormat>
  <Paragraphs>91</Paragraphs>
  <Slides>12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Trebuchet MS</vt:lpstr>
      <vt:lpstr>Wingdings</vt:lpstr>
      <vt:lpstr>Facet</vt:lpstr>
      <vt:lpstr>PowerPoint prezentacija</vt:lpstr>
      <vt:lpstr>PowerPoint prezentacija</vt:lpstr>
      <vt:lpstr>„POTPORE STARI GRAD 2025“</vt:lpstr>
      <vt:lpstr>„POTPORE STARI GRAD 2025“</vt:lpstr>
      <vt:lpstr>„POTPORE STARI GRAD 2025“</vt:lpstr>
      <vt:lpstr>„POTPORE STARI GRAD 2025“</vt:lpstr>
      <vt:lpstr>„POTPORE STARI GRAD 2025“</vt:lpstr>
      <vt:lpstr>„POTPORE STARI GRAD 2025“</vt:lpstr>
      <vt:lpstr>„POTPORE STARI GRAD 2025“</vt:lpstr>
      <vt:lpstr>„POTPORE PULA - POLA 2025“</vt:lpstr>
      <vt:lpstr>„PODUZETNIK ISTARSKA ŽUPANIJA 2025”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Prusac-Fabris Jovana</dc:creator>
  <cp:lastModifiedBy>Peruško Pujas Gabrijela</cp:lastModifiedBy>
  <cp:revision>63</cp:revision>
  <cp:lastPrinted>2024-11-26T21:04:35Z</cp:lastPrinted>
  <dcterms:modified xsi:type="dcterms:W3CDTF">2025-02-18T10:05:41Z</dcterms:modified>
</cp:coreProperties>
</file>