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331" r:id="rId3"/>
    <p:sldId id="307" r:id="rId4"/>
    <p:sldId id="308" r:id="rId5"/>
    <p:sldId id="322" r:id="rId6"/>
    <p:sldId id="316" r:id="rId7"/>
    <p:sldId id="310" r:id="rId8"/>
    <p:sldId id="311" r:id="rId9"/>
    <p:sldId id="314" r:id="rId10"/>
    <p:sldId id="323" r:id="rId11"/>
    <p:sldId id="312" r:id="rId12"/>
    <p:sldId id="315" r:id="rId13"/>
    <p:sldId id="320" r:id="rId14"/>
    <p:sldId id="305" r:id="rId15"/>
    <p:sldId id="327" r:id="rId16"/>
    <p:sldId id="328" r:id="rId17"/>
    <p:sldId id="329" r:id="rId18"/>
    <p:sldId id="330" r:id="rId19"/>
    <p:sldId id="326" r:id="rId20"/>
    <p:sldId id="324" r:id="rId21"/>
  </p:sldIdLst>
  <p:sldSz cx="12192000" cy="6858000"/>
  <p:notesSz cx="6797675" cy="9926638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bić Antonija" initials="BA" lastIdx="7" clrIdx="0">
    <p:extLst>
      <p:ext uri="{19B8F6BF-5375-455C-9EA6-DF929625EA0E}">
        <p15:presenceInfo xmlns:p15="http://schemas.microsoft.com/office/powerpoint/2012/main" userId="S-1-5-21-515967899-113007714-839522115-46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7192" autoAdjust="0"/>
  </p:normalViewPr>
  <p:slideViewPr>
    <p:cSldViewPr snapToGrid="0">
      <p:cViewPr varScale="1">
        <p:scale>
          <a:sx n="58" d="100"/>
          <a:sy n="58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7BA9D-C0E5-4E42-A8A8-D19CCEBC2C7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C595A-88CF-4418-8B2B-ED9E95EA52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907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Provedbom projekta omogućiti će se prelazak 6 razreda osnovne škole u jutarnju smjenu </a:t>
            </a:r>
          </a:p>
          <a:p>
            <a:r>
              <a:rPr lang="hr-HR" dirty="0"/>
              <a:t>Stvoriti će se kapaciteti za 168 djece te 6 dodatnih učionica, te trajno poboljšavati uvjeti za učenje i poučavanje u školi i dostupnost </a:t>
            </a:r>
            <a:r>
              <a:rPr lang="hr-HR" dirty="0" err="1"/>
              <a:t>jednosmjenskog</a:t>
            </a:r>
            <a:r>
              <a:rPr lang="hr-HR" dirty="0"/>
              <a:t> osnovnoškolskog odgoja i obrazovanja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Zajedno do znanja VI  - Pomoćnici u nastavi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latin typeface="Calibri" panose="020F0502020204030204" pitchFamily="34" charset="0"/>
                <a:cs typeface="Calibri" panose="020F0502020204030204" pitchFamily="34" charset="0"/>
              </a:rPr>
              <a:t>Odluka o financiranju (4.157.352,00 eura od kojih bespovratna sredstva iznose 2.310.000,00 eura) – očekuje se potpisivanje Ugovora uskoro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7047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CD94C-61D3-770C-3289-515E9D44F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78DA9723-A2AC-1040-5D4D-76EDAF62D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CCD6A89A-4918-69CA-D4DC-71EE28D5E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ABD9B31-9B6E-9936-E558-E52CC43FE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557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PEER </a:t>
            </a:r>
            <a:r>
              <a:rPr lang="hr-HR" dirty="0" err="1"/>
              <a:t>Review</a:t>
            </a:r>
            <a:r>
              <a:rPr lang="hr-HR" dirty="0"/>
              <a:t> –  u suradnji s udrugom gradova pripremljen video</a:t>
            </a:r>
          </a:p>
          <a:p>
            <a:r>
              <a:rPr lang="hr-HR" dirty="0"/>
              <a:t>ICC inicijativa Europske komisije podupire europske gradove u njihovim zelenim i digitalnim prijelazima. Sastoji se od 64 grada iz 17 europskih zemalja, a grad Pula jedini je grad s područja Republike Hrvatske koji je postao dio mreže u periodu 2023.-2025. godine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1227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883F3-5D3B-61B5-455C-01B7646F0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4103E3FB-7FDB-7C1C-F465-378B61898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8977B1C5-F772-A4C9-ABDE-DA4FCECE8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4343C43-EC64-CBB6-14C2-C8A22CF19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0369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F26AD-A0B2-5C8E-0791-A800084EF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B23B0C03-3643-5058-3B18-C5C32676E8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CD917EF2-962F-B671-9891-C57042E82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7670554-FC4C-58FC-7E7B-71D97B710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4615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9DB41-C191-378C-4EC5-CA4C8D6D3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BF59DB8E-4318-AA8A-D754-A7D241787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3FFEDBF4-6555-DDEE-3941-BB55970E2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hr-HR" sz="1200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CROSSCONNECT - </a:t>
            </a:r>
            <a:r>
              <a:rPr lang="en-US" sz="1200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Cross-border coordinated sea-land approach interconnecting ports of the Adriatic Sea with airports and urban areas </a:t>
            </a:r>
            <a:r>
              <a:rPr lang="hr-HR" sz="1200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Povodom projekta </a:t>
            </a:r>
            <a:r>
              <a:rPr lang="pl-PL" sz="12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nabavit će se e-autobusa (1 kom) i uređaja za prodaju karata (kartomata) (2 kom) </a:t>
            </a: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1B61935-D4D5-AC0B-CC0F-0ABF55449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3701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93895-40DE-16EF-DAF8-76621D50F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C6ADF09D-6D06-C81C-C687-DB7D4C6D5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812A283C-84A3-98B0-484C-813F99BDE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B378925-4487-CA36-C9A1-A201E6D39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437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1C33E-8AA0-C903-B200-FA5A435B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160593CF-66F2-166B-2795-2E7E1EE75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916B4F38-5868-68CA-C2B2-D97EF0DE1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Vrtić </a:t>
            </a:r>
            <a:r>
              <a:rPr lang="hr-HR" dirty="0" err="1"/>
              <a:t>Sisplac</a:t>
            </a:r>
            <a:r>
              <a:rPr lang="hr-HR" dirty="0"/>
              <a:t> – u tijeku je potpisivanje ugovora – 3J+4V boravka – u totalu 7 boravaka za 116 djece. 1.1.2025-30.06.2026.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Vrtić Centar: </a:t>
            </a:r>
            <a:r>
              <a:rPr lang="hr-HR" sz="1200" dirty="0"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ogradnjom područnog dječjeg vrtića Centar, stvorili su se dodatni vrtićki kapaciteti za 24 jasličke djece - dogradnja 2 dodatna dnevna boravaka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Vrtić </a:t>
            </a:r>
            <a:r>
              <a:rPr lang="hr-H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Valmade</a:t>
            </a: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Novi vrtić pružit će kapacitet za 160 djece vrtićke i jasličke dobi - osnivanje pet novih vrtićkih i jasličkih skupina te izgradnja 10 dodatnih dnevnih boravaka.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Razdoblje</a:t>
            </a: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2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provedbe</a:t>
            </a:r>
            <a:r>
              <a: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oba</a:t>
            </a: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2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17.02.2023. – 30.06.2026.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CFFDF42-59B4-A718-26EA-DEB77EE69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23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C9835-0E35-BC26-2258-714C4A847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E3651841-2A22-D167-94A0-73BD38E6C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43CF7DE9-5051-537F-DDFF-5C18AD6F3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1537A69-E3E4-F610-1F41-E85A89726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1698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AC6C6-762C-18CB-F051-B007C8443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ACC365D9-50AA-B163-10C2-EE4F49A76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7377A9B4-2802-B93A-372A-3D3351202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DC9BD5A-FE2A-D62F-CF28-DFBB5749D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3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98B7E-08BD-5C2B-C7E3-942408DBE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B4A0464B-693F-0225-8C4C-BD72C40F1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6C561472-4605-6B35-2DA3-AD6F9A515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dirty="0">
                <a:latin typeface="Calibri" panose="020F0502020204030204" pitchFamily="34" charset="0"/>
                <a:cs typeface="Calibri" panose="020F0502020204030204" pitchFamily="34" charset="0"/>
              </a:rPr>
              <a:t>URBACT</a:t>
            </a:r>
            <a:r>
              <a:rPr lang="hr-HR" sz="1200" dirty="0">
                <a:latin typeface="Calibri" panose="020F0502020204030204" pitchFamily="34" charset="0"/>
                <a:cs typeface="Calibri" panose="020F0502020204030204" pitchFamily="34" charset="0"/>
              </a:rPr>
              <a:t> je program europske teritorijalne suradnje koji omogućuje izgradnju vještina lokalnih dionika u osmišljavanju i provedbi integriranih i participativnih urbanih strategija te razmjenu znanja i dobrih gradskih praksi.</a:t>
            </a: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D148CE7-902D-A7CE-CE55-99404EDE2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3570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1917B-D4D5-0B7B-417C-E304558B0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10D5AA7A-F951-37A9-6282-B240017FD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3A16541B-8126-0A56-D792-77A4A8016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solidFill>
                  <a:srgbClr val="0D0D0D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Grad Pula-Pola zamjenom rashladne opreme koji ne sadrži </a:t>
            </a:r>
            <a:r>
              <a:rPr lang="hr-HR" sz="1200" dirty="0" err="1">
                <a:solidFill>
                  <a:srgbClr val="0D0D0D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fluorirane</a:t>
            </a:r>
            <a:r>
              <a:rPr lang="hr-HR" sz="1200" dirty="0">
                <a:solidFill>
                  <a:srgbClr val="0D0D0D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stakleničke plinove te tvari koje oštećuju ozonski sloj, istovremeno povećava energetsku učinkovitost i smanjuje potrošnju energije.</a:t>
            </a: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30B9D59-6049-13D0-4F9D-C22AEF17E1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75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E6D9E-85D8-FA53-5F0C-41A3F5815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3852F14D-63F4-D419-C551-02AA470AB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E1206E1A-EEAA-9945-8736-89FA784F2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Ministarstvo turizma i sporta kako se po provedenom postupku vrednovanja, Gradu Puli planiraju se dodijeliti sredstva u iznosu od 334.380,00 EUR-a.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„Sanacija postojeće školske sportske dvorane OŠ Veli Vrh Pula“  koji smo prijavili još u lipnju na Javni poziv za iskaz interesa za sufinanciranje izgradnje, obnove, održavanja, opremanja i rekonstrukcije sportskih građevina za 2025. godini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C95C21F-02C3-3023-0F90-EAC162B38F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677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DFB60-1548-0F7C-F8BA-30E75B24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9E35FCCD-C3EB-F5C0-2106-AC6EF5872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8E0F3371-D3C0-0387-7E87-553194E82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 projekata: f</a:t>
            </a:r>
            <a:r>
              <a:rPr lang="hr-HR" sz="1200" dirty="0">
                <a:latin typeface="Calibri" panose="020F0502020204030204" pitchFamily="34" charset="0"/>
              </a:rPr>
              <a:t>ormiranje drvoreda duž gradske zaobilaznice, ozelenjivanje parkirališta i pješačke staze na </a:t>
            </a:r>
            <a:r>
              <a:rPr lang="hr-HR" sz="1200" dirty="0" err="1">
                <a:latin typeface="Calibri" panose="020F0502020204030204" pitchFamily="34" charset="0"/>
              </a:rPr>
              <a:t>Verudeli</a:t>
            </a:r>
            <a:r>
              <a:rPr lang="hr-HR" sz="1200" dirty="0">
                <a:latin typeface="Calibri" panose="020F0502020204030204" pitchFamily="34" charset="0"/>
              </a:rPr>
              <a:t>, uređenje zelene površine </a:t>
            </a:r>
            <a:r>
              <a:rPr lang="hr-HR" sz="1200" dirty="0" err="1">
                <a:latin typeface="Calibri" panose="020F0502020204030204" pitchFamily="34" charset="0"/>
              </a:rPr>
              <a:t>Palisina</a:t>
            </a:r>
            <a:r>
              <a:rPr lang="hr-HR" sz="1200" dirty="0">
                <a:latin typeface="Calibri" panose="020F0502020204030204" pitchFamily="34" charset="0"/>
              </a:rPr>
              <a:t>/ Cesta prekomorskih brigade, formiranje urbanih vrtova – Lošinjska, formiranje urbane šume </a:t>
            </a:r>
            <a:r>
              <a:rPr lang="hr-HR" sz="1200" dirty="0" err="1">
                <a:latin typeface="Calibri" panose="020F0502020204030204" pitchFamily="34" charset="0"/>
              </a:rPr>
              <a:t>Monvidal</a:t>
            </a:r>
            <a:r>
              <a:rPr lang="hr-HR" sz="1200" dirty="0">
                <a:latin typeface="Calibri" panose="020F0502020204030204" pitchFamily="34" charset="0"/>
              </a:rPr>
              <a:t>, formiranje nove parkovne površine na </a:t>
            </a:r>
            <a:r>
              <a:rPr lang="hr-HR" sz="1200" dirty="0" err="1">
                <a:latin typeface="Calibri" panose="020F0502020204030204" pitchFamily="34" charset="0"/>
              </a:rPr>
              <a:t>Hidrobazi</a:t>
            </a:r>
            <a:r>
              <a:rPr lang="hr-HR" sz="1200" dirty="0">
                <a:latin typeface="Calibri" panose="020F0502020204030204" pitchFamily="34" charset="0"/>
              </a:rPr>
              <a:t>, postavljanje javnih slavina, zelene nadstrešnice i projekt edukacije Pula je zelena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latin typeface="Calibri" panose="020F0502020204030204" pitchFamily="34" charset="0"/>
                <a:ea typeface="Calibri" panose="020F0502020204030204" pitchFamily="34" charset="0"/>
              </a:rPr>
              <a:t>Provedbom ovih projekata posadit će se cca 500 stabala, 2.500 sadnica visokog i srednjeg grmlja te 1.700 sadnica niskog grmlja i penjačica.</a:t>
            </a:r>
            <a:endParaRPr lang="hr-HR" sz="1200" dirty="0">
              <a:latin typeface="Calibri" panose="020F0502020204030204" pitchFamily="34" charset="0"/>
            </a:endParaRP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7E0C3CB-3ADA-269E-1C80-CFE781FC8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0320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7F73F-2D45-4A2E-3B4A-269DB17A3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88118951-20FB-7912-5855-F26ACFBA2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85F730EB-F505-B20E-4598-75F9B541A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Nabavljeno je: 5.500 komada spremnika za odvojeno prikupljanje biootpada, 200 </a:t>
            </a:r>
            <a:r>
              <a:rPr lang="hr-HR" dirty="0" err="1"/>
              <a:t>kompostera</a:t>
            </a:r>
            <a:r>
              <a:rPr lang="hr-HR" dirty="0"/>
              <a:t> za kućno odvajanje biorazgradivog otpada, 20 komada PE kontejnera za staklo, 6 rolo kontejnera kojim će se značajno povećati kapacitet samog skladištenja, ali i značajno smanjiti frekvencija odvoza otpada, oprema za elektronički sustav kontrole pristupa otvaranja poklopca </a:t>
            </a:r>
            <a:r>
              <a:rPr lang="hr-HR" dirty="0" err="1"/>
              <a:t>polupodzemnog</a:t>
            </a:r>
            <a:r>
              <a:rPr lang="hr-HR" dirty="0"/>
              <a:t> spremnika (90 komada), oprema za automatsku identifikaciju posuda za otpad s ugrađenim centralnim računalom i instaliranim </a:t>
            </a:r>
            <a:r>
              <a:rPr lang="hr-HR" dirty="0" err="1"/>
              <a:t>softwerom</a:t>
            </a:r>
            <a:r>
              <a:rPr lang="hr-HR" dirty="0"/>
              <a:t>;</a:t>
            </a:r>
          </a:p>
          <a:p>
            <a:r>
              <a:rPr lang="hr-HR" dirty="0"/>
              <a:t>Nabava je provedena za: 60 komada nadzemnih spremnika većeg kapaciteta za odvojeno sakupljanje papira i plastike za uže gradsko središte te za 4.000 korisničkih kartica za CCR bubanj;</a:t>
            </a:r>
          </a:p>
          <a:p>
            <a:r>
              <a:rPr lang="hr-HR" dirty="0"/>
              <a:t>Provedena je edukacija o gospodarenju otpadom: „Navike okreni, promjenu pokreni” - edukacija korisnika o važnosti odvojeno prikupljenog korisnog otpada, načinima odvajanja i vrstama koje se odvajaju kod biootpada u domaćinstvima i kod poslovnih korisnika, načinima prikupljanja i odvoza biootpada, načinima odlaganja korisnih sirovina putem </a:t>
            </a:r>
            <a:r>
              <a:rPr lang="hr-HR" dirty="0" err="1"/>
              <a:t>polupodzemnih</a:t>
            </a:r>
            <a:r>
              <a:rPr lang="hr-HR" dirty="0"/>
              <a:t> spremnika te o načinima odvajanja ostalih korisnih frakcija otpada;</a:t>
            </a:r>
          </a:p>
          <a:p>
            <a:r>
              <a:rPr lang="hr-HR" dirty="0"/>
              <a:t>U tijeku je edukacija „Navike okreni, promjenu pokreni+” - nastavak provođenja </a:t>
            </a:r>
            <a:r>
              <a:rPr lang="hr-HR" dirty="0" err="1"/>
              <a:t>izobrazno</a:t>
            </a:r>
            <a:r>
              <a:rPr lang="hr-HR" dirty="0"/>
              <a:t>-informativnih aktivnosti o gospodarenju otpadom u okviru kružnog gospodarstva, naglasak na ulogu i način postupanja nadležnih službi u provedbi propisa (edukacija komunalnih redara i djelatnika Pula </a:t>
            </a:r>
            <a:r>
              <a:rPr lang="hr-HR" dirty="0" err="1"/>
              <a:t>Herculanee</a:t>
            </a:r>
            <a:r>
              <a:rPr lang="hr-HR" dirty="0"/>
              <a:t> d.o.o.), važnost odvojeno prikupljenog korisnog otpada, vrste i način odvajanja, kako bi se postigao što veći stupanj odvajanja korisnih sirovina, uz što veću čistoću, kao i nužnost održivog razvoja; projektom su planirane komunikacijsko-marketinške aktivnosti, nabava i tisak </a:t>
            </a:r>
            <a:r>
              <a:rPr lang="hr-HR" dirty="0" err="1"/>
              <a:t>promidžPPT</a:t>
            </a:r>
            <a:r>
              <a:rPr lang="hr-HR" dirty="0"/>
              <a:t> gradonačelnik 28.10_ZPbenih materijala, kao i organizacija edukativno-informativnih događaja za korisnike svih dobnih skupina.</a:t>
            </a: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E8C5341-A278-ACC9-210A-DB60A62E3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C595A-88CF-4418-8B2B-ED9E95EA527B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660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/>
          <p:cNvGrpSpPr/>
          <p:nvPr/>
        </p:nvGrpSpPr>
        <p:grpSpPr>
          <a:xfrm>
            <a:off x="0" y="-8640"/>
            <a:ext cx="12191760" cy="6866280"/>
            <a:chOff x="0" y="-8640"/>
            <a:chExt cx="12191760" cy="6866280"/>
          </a:xfrm>
        </p:grpSpPr>
        <p:sp>
          <p:nvSpPr>
            <p:cNvPr id="17" name="CustomShape 2"/>
            <p:cNvSpPr/>
            <p:nvPr/>
          </p:nvSpPr>
          <p:spPr>
            <a:xfrm>
              <a:off x="9371160" y="0"/>
              <a:ext cx="1218960" cy="685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 flipH="1">
              <a:off x="7424640" y="3681360"/>
              <a:ext cx="4763160" cy="3176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D8D8D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hr-HR" sz="3600" b="0" strike="noStrike" spc="-1">
                <a:solidFill>
                  <a:srgbClr val="000000"/>
                </a:solidFill>
                <a:latin typeface="Arial"/>
              </a:rPr>
              <a:t>Kliknite za uređivanje formata teksta naslova</a:t>
            </a:r>
          </a:p>
        </p:txBody>
      </p:sp>
      <p:sp>
        <p:nvSpPr>
          <p:cNvPr id="12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Kliknite za uređivanje formata teksta strukture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Druga razina strukture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Treća razina strukture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Četvrta razina strukture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Peta razina strukture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Šesta razina strukture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Sedma razina strukture</a:t>
            </a:r>
          </a:p>
        </p:txBody>
      </p:sp>
      <p:sp>
        <p:nvSpPr>
          <p:cNvPr id="13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14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15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0CB1DFF-0F9B-4457-B4D5-C3751C9BDCEA}" type="slidenum">
              <a:rPr lang="hr-HR" sz="900" b="0" strike="noStrike" spc="-1">
                <a:solidFill>
                  <a:srgbClr val="90C226"/>
                </a:solidFill>
                <a:latin typeface="Trebuchet MS"/>
                <a:ea typeface="Trebuchet MS"/>
              </a:rPr>
              <a:t>‹#›</a:t>
            </a:fld>
            <a:endParaRPr lang="hr-HR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MvaEooKn0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43;p18"/>
          <p:cNvPicPr/>
          <p:nvPr/>
        </p:nvPicPr>
        <p:blipFill>
          <a:blip r:embed="rId2"/>
          <a:stretch/>
        </p:blipFill>
        <p:spPr>
          <a:xfrm>
            <a:off x="3133520" y="139905"/>
            <a:ext cx="5197680" cy="5045760"/>
          </a:xfrm>
          <a:prstGeom prst="rect">
            <a:avLst/>
          </a:prstGeom>
          <a:ln>
            <a:noFill/>
          </a:ln>
        </p:spPr>
      </p:pic>
      <p:sp>
        <p:nvSpPr>
          <p:cNvPr id="157" name="TextShape 1"/>
          <p:cNvSpPr txBox="1"/>
          <p:nvPr/>
        </p:nvSpPr>
        <p:spPr>
          <a:xfrm>
            <a:off x="1110500" y="4165600"/>
            <a:ext cx="9243720" cy="333093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hr-HR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hr-HR" sz="2400" b="1" strike="noStrike" spc="-1" dirty="0">
              <a:solidFill>
                <a:srgbClr val="3F3F3F"/>
              </a:solidFill>
              <a:latin typeface="Trebuchet MS"/>
              <a:ea typeface="Trebuchet MS"/>
            </a:endParaRPr>
          </a:p>
          <a:p>
            <a:pPr algn="ctr">
              <a:spcBef>
                <a:spcPts val="1001"/>
              </a:spcBef>
            </a:pPr>
            <a:r>
              <a:rPr lang="hr-HR" sz="2400" b="1" spc="-1" dirty="0">
                <a:solidFill>
                  <a:srgbClr val="3F3F3F"/>
                </a:solidFill>
                <a:latin typeface="Trebuchet MS"/>
              </a:rPr>
              <a:t> </a:t>
            </a:r>
            <a:endParaRPr lang="hr-HR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hr-HR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hr-HR" sz="1800" b="0" strike="noStrike" spc="-1" dirty="0">
                <a:solidFill>
                  <a:srgbClr val="3F3F3F"/>
                </a:solidFill>
                <a:latin typeface="Trebuchet MS"/>
                <a:ea typeface="Trebuchet MS"/>
              </a:rPr>
              <a:t>Pula, </a:t>
            </a:r>
            <a:r>
              <a:rPr lang="hr-HR" spc="-1" dirty="0">
                <a:solidFill>
                  <a:srgbClr val="3F3F3F"/>
                </a:solidFill>
                <a:latin typeface="Trebuchet MS"/>
                <a:ea typeface="Trebuchet MS"/>
              </a:rPr>
              <a:t>siječanj</a:t>
            </a:r>
            <a:r>
              <a:rPr lang="hr-HR" sz="1800" b="0" strike="noStrike" spc="-1" dirty="0">
                <a:solidFill>
                  <a:srgbClr val="3F3F3F"/>
                </a:solidFill>
                <a:latin typeface="Trebuchet MS"/>
                <a:ea typeface="Trebuchet MS"/>
              </a:rPr>
              <a:t> 2025.</a:t>
            </a:r>
            <a:endParaRPr lang="hr-H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EA31F-F3C6-A89B-EF85-E3FC4B47C506}"/>
              </a:ext>
            </a:extLst>
          </p:cNvPr>
          <p:cNvSpPr txBox="1"/>
          <p:nvPr/>
        </p:nvSpPr>
        <p:spPr>
          <a:xfrm>
            <a:off x="1553820" y="5266945"/>
            <a:ext cx="9243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/>
              <a:t>PRESS KONFERENCIJA – EU PROJEKTI GRAD PULA - POLA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A2533-76F0-7247-528F-4896E8A95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327527-9333-987F-99A6-E004D9096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68" y="459110"/>
            <a:ext cx="9454083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 - nacionalno financiranje - MINTS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DC8D780-2839-8A9F-3290-EFD2D05DF64D}"/>
              </a:ext>
            </a:extLst>
          </p:cNvPr>
          <p:cNvSpPr txBox="1"/>
          <p:nvPr/>
        </p:nvSpPr>
        <p:spPr>
          <a:xfrm>
            <a:off x="697968" y="3862270"/>
            <a:ext cx="3482146" cy="219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Ciljevi projekta: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Sanacija dotrajale podloge dvorane za sigurnije i kvalitetnije sportske aktivnosti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Zamjena rasvjete modernim LED sustavom za bolju osvijetljenost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Nabava nove sportske opreme i rekvizita za raznovrsne aktivnosti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1AEC1E9-DCA4-4842-9906-75AA766A1F79}"/>
              </a:ext>
            </a:extLst>
          </p:cNvPr>
          <p:cNvSpPr txBox="1"/>
          <p:nvPr/>
        </p:nvSpPr>
        <p:spPr>
          <a:xfrm>
            <a:off x="697968" y="2470947"/>
            <a:ext cx="4199151" cy="107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Javni poziv: Ministarstvo turizma i sporta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proračun 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417.980,00 EUR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MINTS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334.380,00 EUR (80%)</a:t>
            </a:r>
          </a:p>
        </p:txBody>
      </p:sp>
      <p:sp>
        <p:nvSpPr>
          <p:cNvPr id="11" name="Naslov 3">
            <a:extLst>
              <a:ext uri="{FF2B5EF4-FFF2-40B4-BE49-F238E27FC236}">
                <a16:creationId xmlns:a16="http://schemas.microsoft.com/office/drawing/2014/main" id="{C9E344FD-FCE7-EC7D-A9DB-38A5C59A2714}"/>
              </a:ext>
            </a:extLst>
          </p:cNvPr>
          <p:cNvSpPr txBox="1">
            <a:spLocks/>
          </p:cNvSpPr>
          <p:nvPr/>
        </p:nvSpPr>
        <p:spPr>
          <a:xfrm>
            <a:off x="697968" y="1448390"/>
            <a:ext cx="5801982" cy="70122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4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Sanacija postojeće školske sportske dvorane </a:t>
            </a:r>
            <a:br>
              <a:rPr lang="pl-PL" sz="24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VELI VRH PULA</a:t>
            </a:r>
            <a:endParaRPr lang="hr-HR" sz="2400" dirty="0"/>
          </a:p>
        </p:txBody>
      </p:sp>
      <p:sp>
        <p:nvSpPr>
          <p:cNvPr id="14" name="Naslov 3">
            <a:extLst>
              <a:ext uri="{FF2B5EF4-FFF2-40B4-BE49-F238E27FC236}">
                <a16:creationId xmlns:a16="http://schemas.microsoft.com/office/drawing/2014/main" id="{A28AEC05-6C7F-88CC-9B76-884C3DD70074}"/>
              </a:ext>
            </a:extLst>
          </p:cNvPr>
          <p:cNvSpPr txBox="1">
            <a:spLocks/>
          </p:cNvSpPr>
          <p:nvPr/>
        </p:nvSpPr>
        <p:spPr>
          <a:xfrm>
            <a:off x="3809035" y="1921621"/>
            <a:ext cx="3427305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br>
              <a:rPr lang="pl-PL" sz="18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6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hr-HR" sz="2800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A73AFBB-6A3F-C6AE-C97F-4B818442CF00}"/>
              </a:ext>
            </a:extLst>
          </p:cNvPr>
          <p:cNvSpPr txBox="1"/>
          <p:nvPr/>
        </p:nvSpPr>
        <p:spPr>
          <a:xfrm>
            <a:off x="4897119" y="4494948"/>
            <a:ext cx="5378353" cy="1453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Rezultati: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Veća sigurnost i kvaliteta sportskih sadržaja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Bolji uvjeti za treninge i natjecanja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Popularizacija sporta među djecom i zajednicom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5013AE-3A99-54F2-36D4-0077C7C21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10013"/>
          <a:stretch/>
        </p:blipFill>
        <p:spPr bwMode="auto">
          <a:xfrm>
            <a:off x="6499950" y="1448390"/>
            <a:ext cx="4678577" cy="30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004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3F54F-91BA-1B81-496C-6B7627380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549FD5-8172-8559-CD4B-0678ED2C4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0" y="501379"/>
            <a:ext cx="10832175" cy="989280"/>
          </a:xfrm>
        </p:spPr>
        <p:txBody>
          <a:bodyPr/>
          <a:lstStyle/>
          <a:p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ZELENE POLITIKE – sufinanciranje iz FZOEU (I)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47798D5-5F91-4374-EA30-2731592BC2FE}"/>
              </a:ext>
            </a:extLst>
          </p:cNvPr>
          <p:cNvSpPr txBox="1"/>
          <p:nvPr/>
        </p:nvSpPr>
        <p:spPr>
          <a:xfrm>
            <a:off x="868680" y="3080516"/>
            <a:ext cx="4842167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hr-HR" sz="1600" b="1" i="0" dirty="0">
              <a:solidFill>
                <a:schemeClr val="accent2">
                  <a:lumMod val="75000"/>
                </a:schemeClr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ilj projekta je provedbom mjera prilagodbe klimatskim promjenama povećati otpornost lokalne i regionalne zajednice prema klimatskim promjenama, odnosno smanjiti ranjivost prirodnih sustava i društva na negativne utjecaje klimatskih promjena te posljedično pridonijeti izgradnji zelene i klimatski neutralne Hrvatske.</a:t>
            </a:r>
          </a:p>
          <a:p>
            <a:pPr algn="just"/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Grad Pula - Pola aplicirao je 2 prijave s ukupno devet  projekata.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FEDBC05-85F9-44A2-3221-D58F79576268}"/>
              </a:ext>
            </a:extLst>
          </p:cNvPr>
          <p:cNvSpPr txBox="1"/>
          <p:nvPr/>
        </p:nvSpPr>
        <p:spPr>
          <a:xfrm>
            <a:off x="543502" y="1723926"/>
            <a:ext cx="4336657" cy="13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400" i="0" u="none" strike="noStrike" kern="1200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Ukupan proračun </a:t>
            </a:r>
            <a:r>
              <a:rPr kumimoji="0" lang="hr-HR" sz="1400" i="0" u="none" strike="noStrike" kern="1200" cap="none" spc="0" normalizeH="0" baseline="0" dirty="0">
                <a:ln>
                  <a:noFill/>
                </a:ln>
                <a:solidFill>
                  <a:srgbClr val="3F78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 Pula - Pola</a:t>
            </a:r>
            <a:r>
              <a:rPr kumimoji="0" lang="hr-HR" sz="1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1.317.000,00 EUR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sufinanciranja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hr-H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80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788.581,31 EU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400" i="0" u="none" strike="noStrike" kern="1200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Razdoblje provedbe projekta: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03.2023. – 09.2025.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400" i="0" u="none" strike="noStrike" kern="1200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 projekta: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Grad Pula - Pola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F5469-43B5-B0F4-6B35-28740A0D7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60" y="1628885"/>
            <a:ext cx="5059060" cy="50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55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CD42B-B579-A78D-1C48-B82FF9F27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3329D4C-D0E7-55E6-B621-761C6C801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98" y="1558891"/>
            <a:ext cx="2682075" cy="199260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46B244C-D814-9F36-700B-8D97FFC0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0" y="468724"/>
            <a:ext cx="9826336" cy="989280"/>
          </a:xfrm>
        </p:spPr>
        <p:txBody>
          <a:bodyPr/>
          <a:lstStyle/>
          <a:p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ZELENE POLITIKE – sufinanciranje iz FZOEU (I</a:t>
            </a:r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3282242-C0B9-58DA-06B2-976C1028EA35}"/>
              </a:ext>
            </a:extLst>
          </p:cNvPr>
          <p:cNvSpPr txBox="1"/>
          <p:nvPr/>
        </p:nvSpPr>
        <p:spPr>
          <a:xfrm>
            <a:off x="869842" y="3551495"/>
            <a:ext cx="6483458" cy="212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hr-HR" sz="1600" b="1" i="0" dirty="0">
              <a:solidFill>
                <a:schemeClr val="accent2">
                  <a:lumMod val="75000"/>
                </a:schemeClr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 projekta je sufinanciranje nabave komunalne opreme i uređaja u svrhu odvojenog sakupljanja komunalnog otpada te provedbe projekata edukacije stanovništva čime će se uspostaviti kvalitetniji, postojaniji i ekonomski učinkovitiji sustav gospodarenja komunalnim otpadom u skladu s načelima održivog razvoja, zaštite okoliša i prirode i zaštitom javnog interesa te poticanja unaprjeđenja sustava sprječavanja nastanka otpada i odvojenog sakupljanja otpada.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AC3E08D-82EA-0FD2-3AED-02FF180AA50B}"/>
              </a:ext>
            </a:extLst>
          </p:cNvPr>
          <p:cNvSpPr txBox="1"/>
          <p:nvPr/>
        </p:nvSpPr>
        <p:spPr>
          <a:xfrm>
            <a:off x="796033" y="1748901"/>
            <a:ext cx="4822447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Ukupan proračun Grad Pula - Pola: 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971.533,00 EUR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 sufinanciranja: 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31 %  </a:t>
            </a:r>
            <a:r>
              <a:rPr kumimoji="0" lang="hr-HR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297.723,00 EUR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Razdoblje provedbe projekta: 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08.2022. – 04.2025.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 projekta: 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 Pula - Pola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9E84AFC-C3D3-BDE6-3E6F-C32A48382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007" y="1324722"/>
            <a:ext cx="3509493" cy="49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7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A2755-BB4F-9B8E-9F07-237AEB9B2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FA5B16-C508-AEA8-6266-04F6AC6EA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1" y="481399"/>
            <a:ext cx="4305630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CITY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41D4E75-148B-E864-9505-508D901FA943}"/>
              </a:ext>
            </a:extLst>
          </p:cNvPr>
          <p:cNvSpPr txBox="1"/>
          <p:nvPr/>
        </p:nvSpPr>
        <p:spPr>
          <a:xfrm>
            <a:off x="561477" y="3471030"/>
            <a:ext cx="3099357" cy="298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hr-HR" sz="1600" b="1" i="0" dirty="0">
              <a:solidFill>
                <a:schemeClr val="accent2">
                  <a:lumMod val="75000"/>
                </a:schemeClr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Opis projekta:</a:t>
            </a:r>
          </a:p>
          <a:p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Održivo i pametno urbano okruženje u Puli</a:t>
            </a:r>
          </a:p>
          <a:p>
            <a:endParaRPr lang="hr-HR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Aktivnosti:</a:t>
            </a:r>
          </a:p>
          <a:p>
            <a:endParaRPr lang="hr-H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Osvještavanje i senzibiliziranje javnosti o zdravom okolišu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Unaprjeđenje javnog prometnog sustava kroz digitalizaciju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Modernizacija gradske uprave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13935A3-3E33-8829-0CC3-518DDCAB8F79}"/>
              </a:ext>
            </a:extLst>
          </p:cNvPr>
          <p:cNvSpPr txBox="1"/>
          <p:nvPr/>
        </p:nvSpPr>
        <p:spPr>
          <a:xfrm>
            <a:off x="605872" y="1888065"/>
            <a:ext cx="2939619" cy="16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FZOEU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proračun 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138.318,50 EUR </a:t>
            </a:r>
            <a:b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400" dirty="0">
                <a:solidFill>
                  <a:srgbClr val="3F78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sufinanciranje 40%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odnosno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80.000 EUR</a:t>
            </a:r>
          </a:p>
        </p:txBody>
      </p:sp>
      <p:sp>
        <p:nvSpPr>
          <p:cNvPr id="11" name="Naslov 3">
            <a:extLst>
              <a:ext uri="{FF2B5EF4-FFF2-40B4-BE49-F238E27FC236}">
                <a16:creationId xmlns:a16="http://schemas.microsoft.com/office/drawing/2014/main" id="{47C4DF9B-DC4C-645C-2ED0-6096FF98180A}"/>
              </a:ext>
            </a:extLst>
          </p:cNvPr>
          <p:cNvSpPr txBox="1">
            <a:spLocks/>
          </p:cNvSpPr>
          <p:nvPr/>
        </p:nvSpPr>
        <p:spPr>
          <a:xfrm>
            <a:off x="674943" y="1495774"/>
            <a:ext cx="2939619" cy="4173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SMART PULA-POLA</a:t>
            </a:r>
            <a:endParaRPr lang="hr-HR" sz="2000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560D2B98-59C7-053D-7D67-0931BE0A237B}"/>
              </a:ext>
            </a:extLst>
          </p:cNvPr>
          <p:cNvSpPr txBox="1"/>
          <p:nvPr/>
        </p:nvSpPr>
        <p:spPr>
          <a:xfrm>
            <a:off x="3705229" y="3462235"/>
            <a:ext cx="2963974" cy="319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hr-HR" sz="1600" b="1" i="0" dirty="0">
              <a:solidFill>
                <a:schemeClr val="accent2">
                  <a:lumMod val="75000"/>
                </a:schemeClr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</a:p>
          <a:p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Izgradnja podatkovnog prostora za gradove i općine</a:t>
            </a:r>
          </a:p>
          <a:p>
            <a:endParaRPr lang="hr-HR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Aktivnosti:</a:t>
            </a:r>
          </a:p>
          <a:p>
            <a:endParaRPr lang="hr-HR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Ključne aplikacije: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Inteligentni sustav za praćenje prometa i analitika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Inteligentni sustav za praćenje okoliša </a:t>
            </a:r>
          </a:p>
          <a:p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Naslov 3">
            <a:extLst>
              <a:ext uri="{FF2B5EF4-FFF2-40B4-BE49-F238E27FC236}">
                <a16:creationId xmlns:a16="http://schemas.microsoft.com/office/drawing/2014/main" id="{271A71EC-A8DA-27E1-2473-AC8E3E82CF4E}"/>
              </a:ext>
            </a:extLst>
          </p:cNvPr>
          <p:cNvSpPr txBox="1">
            <a:spLocks/>
          </p:cNvSpPr>
          <p:nvPr/>
        </p:nvSpPr>
        <p:spPr>
          <a:xfrm>
            <a:off x="3672073" y="1495774"/>
            <a:ext cx="2718567" cy="3922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hr-HR" sz="2000" b="1" dirty="0">
                <a:solidFill>
                  <a:srgbClr val="3F78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URBANMINDS</a:t>
            </a:r>
            <a:endParaRPr lang="hr-HR" sz="2000" dirty="0">
              <a:solidFill>
                <a:srgbClr val="3F7819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F79A13E-B2D6-CB65-49E0-1AAD3FD57F20}"/>
              </a:ext>
            </a:extLst>
          </p:cNvPr>
          <p:cNvSpPr txBox="1"/>
          <p:nvPr/>
        </p:nvSpPr>
        <p:spPr>
          <a:xfrm>
            <a:off x="3672073" y="1888064"/>
            <a:ext cx="2939619" cy="14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Europski podatkovni prostor za pametne zajednice 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proračun 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347.750 EUR </a:t>
            </a:r>
            <a:b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400" dirty="0">
                <a:solidFill>
                  <a:srgbClr val="3F78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sufinanciranje 50%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173.875 EUR</a:t>
            </a:r>
          </a:p>
        </p:txBody>
      </p:sp>
      <p:pic>
        <p:nvPicPr>
          <p:cNvPr id="1026" name="Picture 2" descr="Pula Smart City">
            <a:extLst>
              <a:ext uri="{FF2B5EF4-FFF2-40B4-BE49-F238E27FC236}">
                <a16:creationId xmlns:a16="http://schemas.microsoft.com/office/drawing/2014/main" id="{7D979502-1441-9CB4-D7DA-45A4A00E1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0" y="1495774"/>
            <a:ext cx="4753193" cy="43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458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339EA723-98AE-816E-3984-A06F17F5941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44556" y="2880139"/>
            <a:ext cx="5124174" cy="292194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hr-H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Grad Pula predstavlja promotivni video o EUI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Peer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programu o unapređenju strategija održivog urbanog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razvoja</a:t>
            </a:r>
          </a:p>
          <a:p>
            <a:pPr marL="0" indent="0" algn="ctr">
              <a:buNone/>
            </a:pPr>
            <a:r>
              <a:rPr lang="hr-HR" sz="2000" b="1" dirty="0">
                <a:hlinkClick r:id="rId3"/>
              </a:rPr>
              <a:t>https://www.youtube.com/watch?v=hMvaEooKn0s</a:t>
            </a:r>
            <a:r>
              <a:rPr lang="hr-HR" sz="2000" b="1" dirty="0"/>
              <a:t> </a:t>
            </a:r>
          </a:p>
          <a:p>
            <a:endParaRPr lang="hr-HR" dirty="0"/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6CE16348-CB03-B271-3A44-13CDA92437CC}"/>
              </a:ext>
            </a:extLst>
          </p:cNvPr>
          <p:cNvSpPr txBox="1">
            <a:spLocks/>
          </p:cNvSpPr>
          <p:nvPr/>
        </p:nvSpPr>
        <p:spPr>
          <a:xfrm>
            <a:off x="700414" y="499263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..i još mnogo različitih inicijativa..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DE28707-0159-140A-5976-77A456117D41}"/>
              </a:ext>
            </a:extLst>
          </p:cNvPr>
          <p:cNvSpPr txBox="1"/>
          <p:nvPr/>
        </p:nvSpPr>
        <p:spPr>
          <a:xfrm>
            <a:off x="5959061" y="4121426"/>
            <a:ext cx="442622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Izazov inteligentnih gradova – </a:t>
            </a:r>
          </a:p>
          <a:p>
            <a:pPr algn="ctr"/>
            <a:r>
              <a:rPr lang="hr-HR" sz="2400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ICC inicijativa Europske komisije</a:t>
            </a:r>
          </a:p>
          <a:p>
            <a:pPr algn="ctr"/>
            <a:endParaRPr lang="hr-HR" sz="1000" dirty="0">
              <a:solidFill>
                <a:srgbClr val="3F78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 Pula - Pola jedini hrvatski grad u mreži za razdoblje 2023.-2025.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FB767CB-4E63-4B83-BEED-40A422E1A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52" y="1834360"/>
            <a:ext cx="4059272" cy="219420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8E7AE7D-EE43-09D6-AD1E-397C8719D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09" y="4232729"/>
            <a:ext cx="3623426" cy="24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6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89674-1B33-9935-E799-C00C67C17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970268-6A69-D3F5-7537-87B41DA3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81" y="637824"/>
            <a:ext cx="9204592" cy="989280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TRGOVAČKA DRUŠTVA 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 Pule </a:t>
            </a:r>
            <a:endParaRPr lang="hr-HR" sz="4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Projekt &quot;Navike okreni, promjenu pokreni&quot;">
            <a:extLst>
              <a:ext uri="{FF2B5EF4-FFF2-40B4-BE49-F238E27FC236}">
                <a16:creationId xmlns:a16="http://schemas.microsoft.com/office/drawing/2014/main" id="{BFB63C2C-3966-9D8D-1839-5C0E513C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02" y="3165987"/>
            <a:ext cx="4306275" cy="32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U projekt Pula sjever">
            <a:extLst>
              <a:ext uri="{FF2B5EF4-FFF2-40B4-BE49-F238E27FC236}">
                <a16:creationId xmlns:a16="http://schemas.microsoft.com/office/drawing/2014/main" id="{9AC688BE-5330-5C73-5127-15BCAB95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96" y="3165987"/>
            <a:ext cx="3601903" cy="32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667B3A-7362-7474-60E6-4C2C38A5FF36}"/>
              </a:ext>
            </a:extLst>
          </p:cNvPr>
          <p:cNvSpPr txBox="1"/>
          <p:nvPr/>
        </p:nvSpPr>
        <p:spPr>
          <a:xfrm>
            <a:off x="643712" y="2150324"/>
            <a:ext cx="9396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Uspješno prijavljeni projekti</a:t>
            </a:r>
            <a:r>
              <a:rPr lang="hr-HR" sz="2000" b="1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nakon 30.05.2021. u iznosu od preko 50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€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Projekti trenutno u pripremi:</a:t>
            </a:r>
            <a:r>
              <a:rPr lang="hr-HR" sz="2000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preko 17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€</a:t>
            </a:r>
            <a:endParaRPr lang="hr-HR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8A9DC4-1559-C137-2A8E-7C5825991C41}"/>
              </a:ext>
            </a:extLst>
          </p:cNvPr>
          <p:cNvSpPr txBox="1"/>
          <p:nvPr/>
        </p:nvSpPr>
        <p:spPr>
          <a:xfrm>
            <a:off x="1202158" y="1334716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hr-HR" sz="1800" i="1" dirty="0">
                <a:latin typeface="Calibri" panose="020F0502020204030204" pitchFamily="34" charset="0"/>
                <a:cs typeface="Calibri" panose="020F0502020204030204" pitchFamily="34" charset="0"/>
              </a:rPr>
              <a:t>projekti financirani iz nacionalnih i europskih izvora</a:t>
            </a:r>
          </a:p>
        </p:txBody>
      </p:sp>
    </p:spTree>
    <p:extLst>
      <p:ext uri="{BB962C8B-B14F-4D97-AF65-F5344CB8AC3E}">
        <p14:creationId xmlns:p14="http://schemas.microsoft.com/office/powerpoint/2010/main" val="4135609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FDF80-47D4-7B99-F32D-6DB56506A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286BEAD-603E-9496-C154-074BDA88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21" y="1586469"/>
            <a:ext cx="3404592" cy="226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9B2E3C6-DAD7-EFF9-34A8-0D0014AB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0" y="503766"/>
            <a:ext cx="9454083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Trgovačko društvo – Vodovod d.o.o.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1B998AB-C97A-C2A8-38FC-59824C86F85A}"/>
              </a:ext>
            </a:extLst>
          </p:cNvPr>
          <p:cNvSpPr txBox="1"/>
          <p:nvPr/>
        </p:nvSpPr>
        <p:spPr>
          <a:xfrm>
            <a:off x="365471" y="1499805"/>
            <a:ext cx="4418563" cy="167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EU: </a:t>
            </a:r>
            <a:b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41.973.132,48 EUR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Ukupna vrijednost projekata: </a:t>
            </a:r>
            <a:br>
              <a:rPr lang="hr-H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56.451.015,75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kumimoji="0" lang="hr-H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E8F4AFF-3A98-33B9-F082-9CB42EEFA34E}"/>
              </a:ext>
            </a:extLst>
          </p:cNvPr>
          <p:cNvSpPr txBox="1"/>
          <p:nvPr/>
        </p:nvSpPr>
        <p:spPr>
          <a:xfrm>
            <a:off x="332658" y="2799939"/>
            <a:ext cx="4418563" cy="395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Projekti:</a:t>
            </a:r>
          </a:p>
          <a:p>
            <a:pPr marL="285750" indent="-285750" fontAlgn="ctr">
              <a:buClr>
                <a:srgbClr val="3F7819"/>
              </a:buClr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Poboljšanje sustava vodoopskrbe te sustava odvodnje i pročišćavanja otpadnih voda u </a:t>
            </a:r>
            <a:r>
              <a:rPr lang="hr-H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aglomeraciji Pula Sjever,</a:t>
            </a: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Clr>
                <a:srgbClr val="3F7819"/>
              </a:buClr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Rekonstrukcija i izgradnja vodovodne mreže na dijelu vodoopskrbnog područja Vodovoda Pula d.o.o. </a:t>
            </a: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Clr>
                <a:srgbClr val="3F7819"/>
              </a:buClr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Izvanredno održavanje državne ceste DC400 od raskrižja DC66 i DC75 do raskrižja s Ul. Riva u Puli sa javnom rasvjetom i rekonstrukcija vodovodne mreže </a:t>
            </a:r>
            <a:r>
              <a:rPr lang="hr-HR" sz="1400" b="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Tršćanske ulice </a:t>
            </a: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 Puli (Vrijednost radova: 3.113.314,11 EUR + PDV)</a:t>
            </a:r>
            <a:endParaRPr lang="hr-HR" sz="1400" dirty="0">
              <a:solidFill>
                <a:srgbClr val="FF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285750" indent="-285750" fontAlgn="ctr">
              <a:buClr>
                <a:srgbClr val="3F7819"/>
              </a:buClr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Izgradnja sustava odvodnje na području naselja </a:t>
            </a:r>
            <a:r>
              <a:rPr lang="hr-HR" sz="1400" b="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Dolinka, </a:t>
            </a:r>
            <a:r>
              <a:rPr lang="hr-HR" sz="1400" b="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Valdebek</a:t>
            </a:r>
            <a:r>
              <a:rPr lang="hr-HR" sz="1400" b="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</a:t>
            </a:r>
            <a:r>
              <a:rPr lang="hr-HR" sz="1400" b="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Busoler</a:t>
            </a:r>
            <a:r>
              <a:rPr lang="hr-HR" sz="1400" b="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(</a:t>
            </a: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vrijednost radova 741.643,10 EUR + PDV),</a:t>
            </a:r>
            <a:r>
              <a:rPr lang="hr-HR" sz="1400" b="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</a:p>
          <a:p>
            <a:pPr marL="285750" indent="-285750" fontAlgn="ctr">
              <a:buClr>
                <a:srgbClr val="3F7819"/>
              </a:buClr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Izgradnja sustava odvodnje i vodoopskrbe na području naselja </a:t>
            </a:r>
            <a:r>
              <a:rPr lang="hr-H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 vrh i </a:t>
            </a:r>
            <a:r>
              <a:rPr lang="hr-HR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Šijana</a:t>
            </a:r>
            <a:r>
              <a:rPr lang="hr-H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(vrijednost radova 4.975.116,53 EUR + PDV)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29BE7B6-E3E4-BC2D-D6EA-B8BB5EAAA7C0}"/>
              </a:ext>
            </a:extLst>
          </p:cNvPr>
          <p:cNvSpPr txBox="1"/>
          <p:nvPr/>
        </p:nvSpPr>
        <p:spPr>
          <a:xfrm>
            <a:off x="8356412" y="1499805"/>
            <a:ext cx="2080033" cy="64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rgbClr val="3F78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FZOEU sredstva:</a:t>
            </a:r>
            <a:r>
              <a:rPr lang="hr-HR" sz="1600" b="1" dirty="0">
                <a:solidFill>
                  <a:srgbClr val="3F78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hr-H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32.065.84 EUR</a:t>
            </a:r>
            <a:endParaRPr lang="hr-HR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816C0A6-5966-F4F6-047A-51FF2FD04133}"/>
              </a:ext>
            </a:extLst>
          </p:cNvPr>
          <p:cNvSpPr txBox="1"/>
          <p:nvPr/>
        </p:nvSpPr>
        <p:spPr>
          <a:xfrm>
            <a:off x="8356412" y="2339426"/>
            <a:ext cx="3404593" cy="330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Projekti:</a:t>
            </a: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rgbClr val="3F7819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PRAGRANDE FZOEU dokumentacija </a:t>
            </a: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- sufinanciranje izrade projektno tehničke dokumentacije za ugradnju fotonaponskih elektrana za proizvodnju električne energije za vlastitu potrošnju u sektoru vodnih usluga. 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hr-HR" sz="1400" dirty="0">
              <a:solidFill>
                <a:srgbClr val="3F7819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rgbClr val="3F7819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Vodovod FZOEU dokumentacija </a:t>
            </a: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- sufinanciranje izrade projektno tehničke dokumentacije za ugradnju fotonaponskih elektrana za proizvodnju električne energije za vlastitu potrošnju u sektoru vodnih usluga.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308CAD-F564-ACF2-3E08-B4D910CB69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144" t="28440" r="7469" b="12764"/>
          <a:stretch/>
        </p:blipFill>
        <p:spPr>
          <a:xfrm>
            <a:off x="4751221" y="4210416"/>
            <a:ext cx="3404592" cy="186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12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8E923-9E08-0A02-C40B-C5EB30C30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C8AD67-D23B-2EB8-B84E-E4BB12CA9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356" y="492061"/>
            <a:ext cx="9454083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Trgovačko društvo – </a:t>
            </a:r>
            <a:r>
              <a:rPr lang="hr-HR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Pulapromet</a:t>
            </a:r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d.o.o.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C63A0E4-0AC1-3E83-BDAB-CF35AB482FBE}"/>
              </a:ext>
            </a:extLst>
          </p:cNvPr>
          <p:cNvSpPr txBox="1"/>
          <p:nvPr/>
        </p:nvSpPr>
        <p:spPr>
          <a:xfrm>
            <a:off x="206256" y="2465133"/>
            <a:ext cx="2667440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176.000,00 </a:t>
            </a:r>
            <a:r>
              <a:rPr lang="hr-H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(80% sufinanciranje)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16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proračun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sz="1600" i="0" u="none" strike="noStrike" kern="1200" cap="none" spc="0" normalizeH="0" baseline="0" noProof="0" dirty="0" err="1">
                <a:ln>
                  <a:noFill/>
                </a:ln>
                <a:solidFill>
                  <a:srgbClr val="3F78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Pulapromet</a:t>
            </a: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rgbClr val="3F78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d.d.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220.000,00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 </a:t>
            </a:r>
            <a:endParaRPr lang="hr-HR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9652A7FA-1B47-CCF2-D75E-007C8B20A434}"/>
              </a:ext>
            </a:extLst>
          </p:cNvPr>
          <p:cNvSpPr txBox="1"/>
          <p:nvPr/>
        </p:nvSpPr>
        <p:spPr>
          <a:xfrm>
            <a:off x="221463" y="1536760"/>
            <a:ext cx="247048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Prekogranična suradnja </a:t>
            </a: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Interreg Italija – Hrvatska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CROSSCONNECT</a:t>
            </a:r>
          </a:p>
        </p:txBody>
      </p:sp>
      <p:sp>
        <p:nvSpPr>
          <p:cNvPr id="3" name="Naslov 3">
            <a:extLst>
              <a:ext uri="{FF2B5EF4-FFF2-40B4-BE49-F238E27FC236}">
                <a16:creationId xmlns:a16="http://schemas.microsoft.com/office/drawing/2014/main" id="{6C73C67A-5AEE-52E7-FE78-B8DDD44F04B0}"/>
              </a:ext>
            </a:extLst>
          </p:cNvPr>
          <p:cNvSpPr txBox="1">
            <a:spLocks/>
          </p:cNvSpPr>
          <p:nvPr/>
        </p:nvSpPr>
        <p:spPr>
          <a:xfrm>
            <a:off x="4703508" y="1314082"/>
            <a:ext cx="2628278" cy="6283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18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Trenutno u pripremi:</a:t>
            </a:r>
            <a:endParaRPr lang="hr-HR" sz="1800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DCEA058-3D69-26EF-A625-90B568BD699C}"/>
              </a:ext>
            </a:extLst>
          </p:cNvPr>
          <p:cNvSpPr txBox="1"/>
          <p:nvPr/>
        </p:nvSpPr>
        <p:spPr>
          <a:xfrm>
            <a:off x="3553999" y="2208621"/>
            <a:ext cx="3924804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Program: </a:t>
            </a: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ITU mehanizam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 </a:t>
            </a:r>
            <a:r>
              <a:rPr lang="hr-H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2,2 </a:t>
            </a:r>
            <a:r>
              <a:rPr lang="hr-HR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Ukupna vrijednost projekta: </a:t>
            </a:r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2,6 </a:t>
            </a: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</a:t>
            </a: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51C03C8-69BD-8D1B-FE60-D4852042786E}"/>
              </a:ext>
            </a:extLst>
          </p:cNvPr>
          <p:cNvSpPr txBox="1"/>
          <p:nvPr/>
        </p:nvSpPr>
        <p:spPr>
          <a:xfrm>
            <a:off x="3543036" y="3182662"/>
            <a:ext cx="3924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Proširenje kapaciteta javnih parkirališnih prostora na obodima grada, uključujući Park &amp; </a:t>
            </a:r>
            <a:r>
              <a:rPr lang="hr-HR" sz="1400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Ride</a:t>
            </a:r>
            <a:endParaRPr lang="hr-HR" sz="1400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6E701F3-743A-18AC-AC85-3049D396B999}"/>
              </a:ext>
            </a:extLst>
          </p:cNvPr>
          <p:cNvSpPr txBox="1"/>
          <p:nvPr/>
        </p:nvSpPr>
        <p:spPr>
          <a:xfrm>
            <a:off x="283687" y="4364007"/>
            <a:ext cx="2512578" cy="2191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Povezivanje krajnjih stajališta različitih oblika prijevoza (autobusni kolodvor, željeznički kolodvor, luka, zračna luka – preko autobusnog kolodvora) u gradu Puli sa središtem grada i međusobno novom autobusnom linijom.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2467C40-5212-A1B2-9C76-9BC7B16DB8F3}"/>
              </a:ext>
            </a:extLst>
          </p:cNvPr>
          <p:cNvSpPr txBox="1"/>
          <p:nvPr/>
        </p:nvSpPr>
        <p:spPr>
          <a:xfrm>
            <a:off x="7409821" y="2752359"/>
            <a:ext cx="3968378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Program: </a:t>
            </a: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NPOO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6,99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 (100% financiranje)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A428ADB-11FE-B922-6EDF-D0BC832C7608}"/>
              </a:ext>
            </a:extLst>
          </p:cNvPr>
          <p:cNvSpPr txBox="1"/>
          <p:nvPr/>
        </p:nvSpPr>
        <p:spPr>
          <a:xfrm>
            <a:off x="7406970" y="3837560"/>
            <a:ext cx="38133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hr-HR" sz="13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Nabava minimalno  10 novih električnih autobusa </a:t>
            </a:r>
          </a:p>
        </p:txBody>
      </p:sp>
      <p:pic>
        <p:nvPicPr>
          <p:cNvPr id="2050" name="Picture 2" descr="Naše autobusne linije">
            <a:extLst>
              <a:ext uri="{FF2B5EF4-FFF2-40B4-BE49-F238E27FC236}">
                <a16:creationId xmlns:a16="http://schemas.microsoft.com/office/drawing/2014/main" id="{106DF7A5-3E63-F67C-D401-37A926CCD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15" y="3805724"/>
            <a:ext cx="3318547" cy="298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7F1AE-E25D-499E-815F-83160F7D8B2C}"/>
              </a:ext>
            </a:extLst>
          </p:cNvPr>
          <p:cNvSpPr txBox="1"/>
          <p:nvPr/>
        </p:nvSpPr>
        <p:spPr>
          <a:xfrm>
            <a:off x="3553999" y="1782981"/>
            <a:ext cx="1841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PARK &amp; RIDE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9EAB3-A43B-FB47-7C21-482369F6DD22}"/>
              </a:ext>
            </a:extLst>
          </p:cNvPr>
          <p:cNvSpPr txBox="1"/>
          <p:nvPr/>
        </p:nvSpPr>
        <p:spPr>
          <a:xfrm>
            <a:off x="7331786" y="1698995"/>
            <a:ext cx="3995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NABAVA VOZILA NA ALTERNATIVNI POGON ZA JAVNI GRADSKI I PRIGRADSKI PRIJEVOZ 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F2794597-7567-887E-A38C-1A110F6DDEA3}"/>
              </a:ext>
            </a:extLst>
          </p:cNvPr>
          <p:cNvSpPr txBox="1"/>
          <p:nvPr/>
        </p:nvSpPr>
        <p:spPr>
          <a:xfrm>
            <a:off x="7406970" y="4236027"/>
            <a:ext cx="4129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IZGRADNJA INFRASTRUKTURE ZA PUNJENJE ELEKTRIČNIH AUTOBUSA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741C986-0332-F9CE-8705-42BCB5648C26}"/>
              </a:ext>
            </a:extLst>
          </p:cNvPr>
          <p:cNvSpPr txBox="1"/>
          <p:nvPr/>
        </p:nvSpPr>
        <p:spPr>
          <a:xfrm>
            <a:off x="7467840" y="4974843"/>
            <a:ext cx="3968378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Program: </a:t>
            </a: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NPOO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 (100% financiranje)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08D0854-3AE5-24EF-F49C-9CBD9F6405F8}"/>
              </a:ext>
            </a:extLst>
          </p:cNvPr>
          <p:cNvSpPr txBox="1"/>
          <p:nvPr/>
        </p:nvSpPr>
        <p:spPr>
          <a:xfrm>
            <a:off x="7500784" y="6059138"/>
            <a:ext cx="532330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350" dirty="0">
                <a:latin typeface="Calibri" panose="020F0502020204030204" pitchFamily="34" charset="0"/>
                <a:cs typeface="Calibri" panose="020F0502020204030204" pitchFamily="34" charset="0"/>
              </a:rPr>
              <a:t>Izgradnja popratne infrastrukture za električne autobuse</a:t>
            </a:r>
          </a:p>
        </p:txBody>
      </p:sp>
    </p:spTree>
    <p:extLst>
      <p:ext uri="{BB962C8B-B14F-4D97-AF65-F5344CB8AC3E}">
        <p14:creationId xmlns:p14="http://schemas.microsoft.com/office/powerpoint/2010/main" val="238081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1E98C-4F23-B570-3E79-004AF5480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5AE425-48DA-055B-00E3-91F67440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69" y="488363"/>
            <a:ext cx="9454083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Trgovačko društvo – Pula </a:t>
            </a:r>
            <a:r>
              <a:rPr lang="hr-HR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Herculanea</a:t>
            </a:r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d.o.o.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007029D-D981-EE0B-E3B2-480E4AF920A3}"/>
              </a:ext>
            </a:extLst>
          </p:cNvPr>
          <p:cNvSpPr txBox="1"/>
          <p:nvPr/>
        </p:nvSpPr>
        <p:spPr>
          <a:xfrm>
            <a:off x="745294" y="3429000"/>
            <a:ext cx="2470480" cy="1545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projekata: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Nabava m</a:t>
            </a:r>
            <a:r>
              <a:rPr lang="hr-H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ale i velike el. </a:t>
            </a: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č</a:t>
            </a:r>
            <a:r>
              <a:rPr lang="hr-H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istilica,</a:t>
            </a:r>
            <a:endParaRPr lang="hr-HR" sz="1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14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Zamjena opreme na podzemnim spremnicima u starogradskoj jezgri</a:t>
            </a:r>
            <a:endParaRPr lang="hr-HR" sz="14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155FBFF-0D17-5DA8-3A50-38179A1D7931}"/>
              </a:ext>
            </a:extLst>
          </p:cNvPr>
          <p:cNvSpPr txBox="1"/>
          <p:nvPr/>
        </p:nvSpPr>
        <p:spPr>
          <a:xfrm>
            <a:off x="714715" y="2058671"/>
            <a:ext cx="2660172" cy="11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FZOEU sredstva:          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201.601,96 EUR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Ukupna vrijednost projekata: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807.540,77 EUR</a:t>
            </a:r>
            <a:endParaRPr kumimoji="0" lang="hr-H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3022EF9D-B9D3-8054-DD57-CD0A6D65D4F2}"/>
              </a:ext>
            </a:extLst>
          </p:cNvPr>
          <p:cNvSpPr txBox="1"/>
          <p:nvPr/>
        </p:nvSpPr>
        <p:spPr>
          <a:xfrm>
            <a:off x="658785" y="1598880"/>
            <a:ext cx="6106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Projekti nacionalnog sufinanciranja</a:t>
            </a:r>
            <a:endParaRPr lang="hr-HR" dirty="0"/>
          </a:p>
        </p:txBody>
      </p:sp>
      <p:sp>
        <p:nvSpPr>
          <p:cNvPr id="3" name="Naslov 3">
            <a:extLst>
              <a:ext uri="{FF2B5EF4-FFF2-40B4-BE49-F238E27FC236}">
                <a16:creationId xmlns:a16="http://schemas.microsoft.com/office/drawing/2014/main" id="{C128A5C5-AFAD-DD30-4560-E0495F6BC1A1}"/>
              </a:ext>
            </a:extLst>
          </p:cNvPr>
          <p:cNvSpPr txBox="1">
            <a:spLocks/>
          </p:cNvSpPr>
          <p:nvPr/>
        </p:nvSpPr>
        <p:spPr>
          <a:xfrm>
            <a:off x="7852372" y="1420292"/>
            <a:ext cx="2245537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16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Trenutno u pripremi</a:t>
            </a:r>
            <a:br>
              <a:rPr lang="hr-HR" sz="2800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1022D5C-2296-FE1B-1E36-03816FBFB4B5}"/>
              </a:ext>
            </a:extLst>
          </p:cNvPr>
          <p:cNvSpPr txBox="1"/>
          <p:nvPr/>
        </p:nvSpPr>
        <p:spPr>
          <a:xfrm>
            <a:off x="7852372" y="1937434"/>
            <a:ext cx="2486370" cy="157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 za pravednu tranziciju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 </a:t>
            </a: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4,500.000,00 </a:t>
            </a:r>
            <a:r>
              <a:rPr lang="hr-HR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Ukupna vrijednost projekta: 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5,290.000,00 </a:t>
            </a:r>
            <a:r>
              <a:rPr lang="hr-H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</a:t>
            </a: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2295F61-C796-8C52-5B43-294A84FFC646}"/>
              </a:ext>
            </a:extLst>
          </p:cNvPr>
          <p:cNvSpPr txBox="1"/>
          <p:nvPr/>
        </p:nvSpPr>
        <p:spPr>
          <a:xfrm>
            <a:off x="7868262" y="3429000"/>
            <a:ext cx="2470480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hr-HR" sz="1600" b="1" i="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Poziv na dodjelu bespovratnih sredstava Ulaganja u kružno gospodarstvo Istarske županije kroz uspostavu </a:t>
            </a:r>
            <a:r>
              <a:rPr lang="hr-HR" sz="1400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reciklažnih</a:t>
            </a:r>
            <a:r>
              <a:rPr lang="hr-HR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dvorišta - </a:t>
            </a: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izgradnja modernog reciklažnog dvorišta  na području Pule.</a:t>
            </a:r>
            <a:endParaRPr lang="hr-HR" sz="1400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AA789A57-8809-705C-4EE1-54B93FB0B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774" y="1937434"/>
            <a:ext cx="4334607" cy="458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8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BA93-2FA2-A003-17E9-2C96286B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 - sumarno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6E74748C-83E7-A4FF-1F9E-ADB5068EE7C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77160" y="2461496"/>
            <a:ext cx="4908392" cy="3523389"/>
          </a:xfrm>
        </p:spPr>
        <p:txBody>
          <a:bodyPr/>
          <a:lstStyle/>
          <a:p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 PULA I TRGOVAČKA DRUŠTVA </a:t>
            </a:r>
            <a:b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nakon 30.05.2021.:</a:t>
            </a:r>
            <a:endParaRPr lang="hr-HR" sz="2000" b="1" u="sng" dirty="0">
              <a:solidFill>
                <a:srgbClr val="3F78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000" b="1" u="sng" dirty="0">
              <a:solidFill>
                <a:srgbClr val="3F78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Uspješno prijavljeni i provedeni projekti:</a:t>
            </a:r>
            <a:r>
              <a:rPr lang="hr-HR" sz="2000" b="1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hr-HR" sz="2000" b="1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uk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. vrijednosti za Grad preko 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113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EUR </a:t>
            </a:r>
            <a:b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r-H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Trenutno u pripremi: </a:t>
            </a:r>
            <a:b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projekti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uk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. vrijednosti preko 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EUR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2" name="Picture 6" descr="Header">
            <a:extLst>
              <a:ext uri="{FF2B5EF4-FFF2-40B4-BE49-F238E27FC236}">
                <a16:creationId xmlns:a16="http://schemas.microsoft.com/office/drawing/2014/main" id="{B22E127E-A628-EB78-8B9E-CBBBFC21D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88" y="267342"/>
            <a:ext cx="5785160" cy="4084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212B4-7F00-B528-21AE-9E5D6FBCE7F3}"/>
              </a:ext>
            </a:extLst>
          </p:cNvPr>
          <p:cNvSpPr txBox="1"/>
          <p:nvPr/>
        </p:nvSpPr>
        <p:spPr>
          <a:xfrm>
            <a:off x="568577" y="1476730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hr-HR" sz="1800" i="1" dirty="0">
                <a:latin typeface="Calibri" panose="020F0502020204030204" pitchFamily="34" charset="0"/>
                <a:cs typeface="Calibri" panose="020F0502020204030204" pitchFamily="34" charset="0"/>
              </a:rPr>
              <a:t>projekti financirani iz nacionalnih i europskih izvora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BFCFA8-5E3E-ACE1-4A2A-FE4DB0510102}"/>
              </a:ext>
            </a:extLst>
          </p:cNvPr>
          <p:cNvSpPr txBox="1"/>
          <p:nvPr/>
        </p:nvSpPr>
        <p:spPr>
          <a:xfrm>
            <a:off x="592931" y="2309503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2021.-2025.:</a:t>
            </a:r>
          </a:p>
        </p:txBody>
      </p:sp>
    </p:spTree>
    <p:extLst>
      <p:ext uri="{BB962C8B-B14F-4D97-AF65-F5344CB8AC3E}">
        <p14:creationId xmlns:p14="http://schemas.microsoft.com/office/powerpoint/2010/main" val="297341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CB404-B7C8-F5A8-49F4-ECC90C0F1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4EEF-CDBA-007C-8715-787D109D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7240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r-HR" dirty="0"/>
              <a:t>Uvod – sumarno</a:t>
            </a:r>
            <a:endParaRPr lang="hr-HR" dirty="0">
              <a:solidFill>
                <a:schemeClr val="accent2"/>
              </a:solidFill>
            </a:endParaRP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4AC21A4D-0F0E-CDE6-3A9E-5BEEE568CBA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77160" y="2432921"/>
            <a:ext cx="4908392" cy="3523389"/>
          </a:xfrm>
        </p:spPr>
        <p:txBody>
          <a:bodyPr/>
          <a:lstStyle/>
          <a:p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 PULA I TRGOVAČKA DRUŠTVA </a:t>
            </a:r>
            <a:b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nakon 30.05.2021.:</a:t>
            </a:r>
            <a:endParaRPr lang="hr-HR" sz="2000" b="1" u="sng" dirty="0">
              <a:solidFill>
                <a:srgbClr val="3F78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000" b="1" u="sng" dirty="0">
              <a:solidFill>
                <a:srgbClr val="3F78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Uspješno prijavljeni i provedeni projekti:</a:t>
            </a:r>
            <a:r>
              <a:rPr lang="hr-HR" sz="2000" b="1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hr-HR" sz="2000" b="1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uk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. vrijednosti za Grad preko 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113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EUR </a:t>
            </a:r>
            <a:b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r-H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Trenutno u pripremi: </a:t>
            </a:r>
            <a:b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projekti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uk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. vrijednosti preko 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EUR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2" name="Picture 6" descr="Header">
            <a:extLst>
              <a:ext uri="{FF2B5EF4-FFF2-40B4-BE49-F238E27FC236}">
                <a16:creationId xmlns:a16="http://schemas.microsoft.com/office/drawing/2014/main" id="{98762876-4AFE-5F46-5CAA-6CA9EE75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88" y="267342"/>
            <a:ext cx="5785160" cy="4084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915A6B-7BAD-B617-F457-5EF21855674A}"/>
              </a:ext>
            </a:extLst>
          </p:cNvPr>
          <p:cNvSpPr txBox="1"/>
          <p:nvPr/>
        </p:nvSpPr>
        <p:spPr>
          <a:xfrm>
            <a:off x="520952" y="1154744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hr-HR" sz="1800" i="1" dirty="0">
                <a:latin typeface="Calibri" panose="020F0502020204030204" pitchFamily="34" charset="0"/>
                <a:cs typeface="Calibri" panose="020F0502020204030204" pitchFamily="34" charset="0"/>
              </a:rPr>
              <a:t>projekti financirani iz nacionalnih i europskih izvora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354A8-3E1F-7A4F-7B0F-EC6ADDE792D9}"/>
              </a:ext>
            </a:extLst>
          </p:cNvPr>
          <p:cNvSpPr txBox="1"/>
          <p:nvPr/>
        </p:nvSpPr>
        <p:spPr>
          <a:xfrm>
            <a:off x="592931" y="2309503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2021.-2025.:</a:t>
            </a:r>
          </a:p>
        </p:txBody>
      </p:sp>
    </p:spTree>
    <p:extLst>
      <p:ext uri="{BB962C8B-B14F-4D97-AF65-F5344CB8AC3E}">
        <p14:creationId xmlns:p14="http://schemas.microsoft.com/office/powerpoint/2010/main" val="3158946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C687FBB4-D9A7-A299-2357-5112C2C909B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0" y="1432192"/>
            <a:ext cx="11138053" cy="2224854"/>
          </a:xfrm>
        </p:spPr>
        <p:txBody>
          <a:bodyPr/>
          <a:lstStyle/>
          <a:p>
            <a:pPr marL="0" indent="0" algn="ctr">
              <a:buNone/>
            </a:pPr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Hvala na pažnji! </a:t>
            </a:r>
          </a:p>
        </p:txBody>
      </p:sp>
      <p:pic>
        <p:nvPicPr>
          <p:cNvPr id="2" name="Google Shape;143;p18">
            <a:extLst>
              <a:ext uri="{FF2B5EF4-FFF2-40B4-BE49-F238E27FC236}">
                <a16:creationId xmlns:a16="http://schemas.microsoft.com/office/drawing/2014/main" id="{1089B53F-C169-6F30-FFB8-5663C272030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00624" y="3895576"/>
            <a:ext cx="2291841" cy="22248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80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F1357-E5D1-82B5-6C92-195B63C94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68F547-F60C-E8EF-6650-E856EECD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0" y="431750"/>
            <a:ext cx="9454083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 PROJEKTI – pregled Grad Pula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2E071C4C-6466-9959-7746-BD06C498359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28192" y="1858512"/>
            <a:ext cx="5496688" cy="29034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Uspješno prijavljeni projekti</a:t>
            </a:r>
            <a:r>
              <a:rPr lang="hr-HR" sz="2000" b="1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nakon 30.05.2021.: </a:t>
            </a:r>
          </a:p>
          <a:p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35 projekata</a:t>
            </a:r>
          </a:p>
          <a:p>
            <a:pPr lvl="3"/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   Ukupna vrijednost projekata za Grad Pulu: </a:t>
            </a:r>
          </a:p>
          <a:p>
            <a:pPr lvl="3"/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47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EUR  (BS 30,7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EUR)</a:t>
            </a:r>
          </a:p>
          <a:p>
            <a:pPr marL="457200" lvl="1" indent="0">
              <a:buNone/>
            </a:pP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0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Projekti u provedbi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nakon 30.05.2021. : </a:t>
            </a:r>
          </a:p>
          <a:p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47 projekta</a:t>
            </a:r>
          </a:p>
          <a:p>
            <a:pPr lvl="1"/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   Ukupna vrijednost projekata za Grad Pulu: </a:t>
            </a:r>
          </a:p>
          <a:p>
            <a:pPr lvl="1"/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58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EUR  (BS 37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E8635-7122-FE0C-BD19-E82293458A56}"/>
              </a:ext>
            </a:extLst>
          </p:cNvPr>
          <p:cNvSpPr txBox="1"/>
          <p:nvPr/>
        </p:nvSpPr>
        <p:spPr>
          <a:xfrm>
            <a:off x="528192" y="5113800"/>
            <a:ext cx="101601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hr-H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b="1" u="sng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Projekti u pripremi trenutno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preko 50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EUR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bespovratnih sredstva </a:t>
            </a: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  (11 infrastrukturnih projekta)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047AE-4F16-8A47-881F-19DEC9A9F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80" y="1857790"/>
            <a:ext cx="5703589" cy="3208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FD9F0-3104-F930-9FEC-6DC3F8A7130C}"/>
              </a:ext>
            </a:extLst>
          </p:cNvPr>
          <p:cNvSpPr txBox="1"/>
          <p:nvPr/>
        </p:nvSpPr>
        <p:spPr>
          <a:xfrm>
            <a:off x="612645" y="1136639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hr-HR" sz="1800" i="1" dirty="0">
                <a:latin typeface="Calibri" panose="020F0502020204030204" pitchFamily="34" charset="0"/>
                <a:cs typeface="Calibri" panose="020F0502020204030204" pitchFamily="34" charset="0"/>
              </a:rPr>
              <a:t>projekti financirani iz nacionalnih i europskih izvora</a:t>
            </a:r>
          </a:p>
        </p:txBody>
      </p:sp>
    </p:spTree>
    <p:extLst>
      <p:ext uri="{BB962C8B-B14F-4D97-AF65-F5344CB8AC3E}">
        <p14:creationId xmlns:p14="http://schemas.microsoft.com/office/powerpoint/2010/main" val="258400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EA04D-9924-B5C8-BAED-6A1E8739F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D07052-D887-954E-964F-88D529F8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68" y="462283"/>
            <a:ext cx="5544389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OBRAZOVANJE - Školstvo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FB8D61E9-6994-5D1E-5FCF-BEAC1387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68" y="1512368"/>
            <a:ext cx="3042682" cy="1320480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Dogradnja Osnovne škole Šijana</a:t>
            </a:r>
            <a:b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5F197A9-2FAD-8DE8-6869-312166CCF1DC}"/>
              </a:ext>
            </a:extLst>
          </p:cNvPr>
          <p:cNvSpPr txBox="1"/>
          <p:nvPr/>
        </p:nvSpPr>
        <p:spPr>
          <a:xfrm>
            <a:off x="622731" y="2192737"/>
            <a:ext cx="2939619" cy="321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NPOO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(Nacionalni plan oporavka i otpornosti 2021. – 2026.), Mehanizam za oporavak i otpornost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Ukupna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vrijednost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3.196.408,08 EUR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sufinanciranja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EU: </a:t>
            </a:r>
            <a:r>
              <a:rPr lang="hr-HR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Razdoblje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provedbe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27.04.2021. – 31.12.2025.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Grad Pula - Pola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Osnovna škola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Šijana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Pula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E4F2687-04DA-7E71-B341-B65CC36EB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50" y="1530736"/>
            <a:ext cx="4087447" cy="26042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A18EF96-A204-75CD-AA7C-14CD5E4EE7B6}"/>
              </a:ext>
            </a:extLst>
          </p:cNvPr>
          <p:cNvSpPr txBox="1"/>
          <p:nvPr/>
        </p:nvSpPr>
        <p:spPr>
          <a:xfrm>
            <a:off x="7927360" y="1923885"/>
            <a:ext cx="3210903" cy="430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NPOO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(Nacional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plan oporavka i otpornosti 2021. – 2026.)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b="1" dirty="0">
                <a:solidFill>
                  <a:srgbClr val="3F78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Kaštanjer 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hr-H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EUR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prelazak svih razreda u jutarnju smjenu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2000" b="1" dirty="0">
                <a:solidFill>
                  <a:srgbClr val="3F78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dvorane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OŠ Tone Peruška, OŠ Veruda, OŠ Šijana, OŠ Vidikovac  (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procijenjena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vrijednost investicije</a:t>
            </a:r>
            <a:r>
              <a:rPr lang="hr-H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~</a:t>
            </a:r>
            <a:r>
              <a:rPr lang="hr-H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23mil €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2000" b="1" dirty="0">
                <a:solidFill>
                  <a:srgbClr val="3F78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Škola za odgoj i obrazovanje 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(procijenjena vrijednost investicije~ 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30mil €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hr-HR" sz="2000" b="1" dirty="0">
              <a:solidFill>
                <a:srgbClr val="3F78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Naslov 3">
            <a:extLst>
              <a:ext uri="{FF2B5EF4-FFF2-40B4-BE49-F238E27FC236}">
                <a16:creationId xmlns:a16="http://schemas.microsoft.com/office/drawing/2014/main" id="{CB45B011-8C88-4FDA-079B-5129E693782F}"/>
              </a:ext>
            </a:extLst>
          </p:cNvPr>
          <p:cNvSpPr txBox="1">
            <a:spLocks/>
          </p:cNvSpPr>
          <p:nvPr/>
        </p:nvSpPr>
        <p:spPr>
          <a:xfrm>
            <a:off x="8030423" y="1084713"/>
            <a:ext cx="2245537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Trenutno u pripremi: </a:t>
            </a:r>
            <a:br>
              <a:rPr lang="hr-HR" sz="2000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2000" dirty="0"/>
          </a:p>
        </p:txBody>
      </p:sp>
      <p:pic>
        <p:nvPicPr>
          <p:cNvPr id="3" name="Slika 10">
            <a:extLst>
              <a:ext uri="{FF2B5EF4-FFF2-40B4-BE49-F238E27FC236}">
                <a16:creationId xmlns:a16="http://schemas.microsoft.com/office/drawing/2014/main" id="{83DD1BAF-3A7E-2588-4107-C8422346A0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1" r="980" b="1642"/>
          <a:stretch/>
        </p:blipFill>
        <p:spPr>
          <a:xfrm>
            <a:off x="4322129" y="4150789"/>
            <a:ext cx="3443976" cy="25112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AAAD611-46C5-E817-582D-E118DE10D257}"/>
              </a:ext>
            </a:extLst>
          </p:cNvPr>
          <p:cNvSpPr txBox="1"/>
          <p:nvPr/>
        </p:nvSpPr>
        <p:spPr>
          <a:xfrm>
            <a:off x="750442" y="5104339"/>
            <a:ext cx="3443976" cy="145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hr-HR" sz="1600" b="1" i="0" dirty="0">
              <a:solidFill>
                <a:schemeClr val="accent2">
                  <a:lumMod val="75000"/>
                </a:schemeClr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ilj projekta je osigurati infrastrukturne i materijalne kapacitete za prelazak osnovne škole u jednu smjenu i provođenje cjelodnevne škole.</a:t>
            </a:r>
          </a:p>
        </p:txBody>
      </p:sp>
    </p:spTree>
    <p:extLst>
      <p:ext uri="{BB962C8B-B14F-4D97-AF65-F5344CB8AC3E}">
        <p14:creationId xmlns:p14="http://schemas.microsoft.com/office/powerpoint/2010/main" val="347977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B109F-3C1C-7302-90AC-B692C435A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A18ADF-14D2-1F4C-3218-C178A009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5" y="509538"/>
            <a:ext cx="9454083" cy="989280"/>
          </a:xfrm>
        </p:spPr>
        <p:txBody>
          <a:bodyPr/>
          <a:lstStyle/>
          <a:p>
            <a:b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OBRAZOVANJE - Predškolski odgoj</a:t>
            </a:r>
            <a:b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400" i="1" dirty="0">
                <a:solidFill>
                  <a:srgbClr val="3F78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Program: </a:t>
            </a:r>
            <a:r>
              <a:rPr lang="hr-HR" sz="1400" i="1" dirty="0">
                <a:latin typeface="Calibri" panose="020F0502020204030204" pitchFamily="34" charset="0"/>
                <a:cs typeface="Calibri" panose="020F0502020204030204" pitchFamily="34" charset="0"/>
              </a:rPr>
              <a:t>NPOO (Nacionalni plan oporavka i otpornosti 2021. – 2026.)</a:t>
            </a:r>
            <a:br>
              <a:rPr lang="hr-H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F29822CE-08C7-298D-7F00-5911B6785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0" y="1745925"/>
            <a:ext cx="2669419" cy="1335296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DJEČJI VRTIĆ CENTAR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DOGRADNJA</a:t>
            </a:r>
            <a:b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DBFC625-743C-5F37-AC99-98BF242F0A1C}"/>
              </a:ext>
            </a:extLst>
          </p:cNvPr>
          <p:cNvSpPr txBox="1"/>
          <p:nvPr/>
        </p:nvSpPr>
        <p:spPr>
          <a:xfrm>
            <a:off x="620247" y="4474400"/>
            <a:ext cx="5374594" cy="1984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6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CILJEVI PROJEKATA: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osigurati infrastrukturne i materijalne kapacitete za povećanje dostupnosti ranog i predškolskog odgoja i obrazovanja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latin typeface="Calibri" panose="020F0502020204030204" pitchFamily="34" charset="0"/>
              </a:rPr>
              <a:t>Ukupno novih boravaka – 19 (2+10+7) koji omogućuje broj novih mjesta za upis 300 djece (24+160+116) u pulske vrtiće.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 panose="020F0502020204030204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3A312DF-C336-EF0E-EACA-A559AD973BEF}"/>
              </a:ext>
            </a:extLst>
          </p:cNvPr>
          <p:cNvSpPr txBox="1"/>
          <p:nvPr/>
        </p:nvSpPr>
        <p:spPr>
          <a:xfrm>
            <a:off x="526467" y="2484693"/>
            <a:ext cx="2939619" cy="160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Ukupna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vrijednost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324.905,43 EUR – NPOO (100%)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Vlastita sredstva: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838.006,10 EUR</a:t>
            </a:r>
            <a:endParaRPr kumimoji="0" lang="hr-H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Grad Pula - Pola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</a:t>
            </a:r>
            <a:r>
              <a:rPr lang="it-IT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Dječji vrtić Pula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Naslov 3">
            <a:extLst>
              <a:ext uri="{FF2B5EF4-FFF2-40B4-BE49-F238E27FC236}">
                <a16:creationId xmlns:a16="http://schemas.microsoft.com/office/drawing/2014/main" id="{B52566FC-240A-2988-E5FA-1D65DDD103FC}"/>
              </a:ext>
            </a:extLst>
          </p:cNvPr>
          <p:cNvSpPr txBox="1">
            <a:spLocks/>
          </p:cNvSpPr>
          <p:nvPr/>
        </p:nvSpPr>
        <p:spPr>
          <a:xfrm>
            <a:off x="3914607" y="1738759"/>
            <a:ext cx="2500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VRTIĆ VALMADE</a:t>
            </a:r>
            <a:br>
              <a:rPr lang="pl-PL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IZGRADNJA	</a:t>
            </a:r>
            <a:br>
              <a:rPr lang="hr-HR" sz="2800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5096B92-99DA-F6DB-22D1-F7373A7481D5}"/>
              </a:ext>
            </a:extLst>
          </p:cNvPr>
          <p:cNvSpPr txBox="1"/>
          <p:nvPr/>
        </p:nvSpPr>
        <p:spPr>
          <a:xfrm>
            <a:off x="3692197" y="2484693"/>
            <a:ext cx="3140362" cy="1179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Ukupna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vrijednost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1.911.208,44 EUR  - NPOO (100%)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Vlastita sredstva: </a:t>
            </a:r>
            <a:r>
              <a:rPr kumimoji="0" lang="hr-H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procj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5,5 </a:t>
            </a:r>
            <a:r>
              <a:rPr lang="hr-H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</a:t>
            </a:r>
            <a:endParaRPr kumimoji="0" lang="hr-H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Grad Pula - Pola 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E30F00BC-2325-A438-F618-B863AE86D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60" y="4198301"/>
            <a:ext cx="4115240" cy="239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088374C9-4C3F-73C6-D2EB-99ABAB2A5B92}"/>
              </a:ext>
            </a:extLst>
          </p:cNvPr>
          <p:cNvSpPr txBox="1"/>
          <p:nvPr/>
        </p:nvSpPr>
        <p:spPr>
          <a:xfrm>
            <a:off x="6936077" y="1685159"/>
            <a:ext cx="2759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VRTIĆ SISPLAC</a:t>
            </a:r>
          </a:p>
          <a:p>
            <a:r>
              <a:rPr lang="pl-PL" sz="16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IZGRADNJA</a:t>
            </a:r>
            <a:endParaRPr lang="hr-HR" sz="1600" b="1" dirty="0">
              <a:solidFill>
                <a:srgbClr val="54A021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9A5C431-9694-CA06-2987-11428CF26817}"/>
              </a:ext>
            </a:extLst>
          </p:cNvPr>
          <p:cNvSpPr txBox="1"/>
          <p:nvPr/>
        </p:nvSpPr>
        <p:spPr>
          <a:xfrm>
            <a:off x="6936077" y="2484693"/>
            <a:ext cx="3217811" cy="1275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Ukupna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vrijednost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1.137.171,00 EUR  - NPOO (100%)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Vlastita sredstva: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procjena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hr-H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</a:t>
            </a:r>
            <a:endParaRPr kumimoji="0" lang="hr-H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Grad Pula - Pola </a:t>
            </a:r>
          </a:p>
        </p:txBody>
      </p:sp>
    </p:spTree>
    <p:extLst>
      <p:ext uri="{BB962C8B-B14F-4D97-AF65-F5344CB8AC3E}">
        <p14:creationId xmlns:p14="http://schemas.microsoft.com/office/powerpoint/2010/main" val="2497086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7E2A0-27CC-DCB6-3A53-4A82B7159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EF0C7E-570E-63D5-5DD4-1D9F7C44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0" y="428498"/>
            <a:ext cx="9454083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PROJEKTI U PRIPREMI – ITU projekti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2B7C673-1047-A7B3-9A78-FEAA0D032E87}"/>
              </a:ext>
            </a:extLst>
          </p:cNvPr>
          <p:cNvSpPr txBox="1"/>
          <p:nvPr/>
        </p:nvSpPr>
        <p:spPr>
          <a:xfrm>
            <a:off x="625987" y="2815981"/>
            <a:ext cx="2936174" cy="1545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Pilot projekt - aktivnosti: energetska obnova zgrade, elementi energetske učinkovitosti, zelena infrastruktura, urbana mobilnost, zelene površine, nova i rekonstruirana igrališta,…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05A9296-2AC4-3322-C952-57FFB791AC84}"/>
              </a:ext>
            </a:extLst>
          </p:cNvPr>
          <p:cNvSpPr txBox="1"/>
          <p:nvPr/>
        </p:nvSpPr>
        <p:spPr>
          <a:xfrm>
            <a:off x="563187" y="1690214"/>
            <a:ext cx="2526845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8,5 </a:t>
            </a: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Ukupna vrijednost projekta: 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hr-H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3C77171-7894-0622-8C95-BD2E7DEB40A6}"/>
              </a:ext>
            </a:extLst>
          </p:cNvPr>
          <p:cNvSpPr txBox="1"/>
          <p:nvPr/>
        </p:nvSpPr>
        <p:spPr>
          <a:xfrm>
            <a:off x="3875300" y="1299591"/>
            <a:ext cx="2936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KUPALIŠTE STOJA </a:t>
            </a:r>
            <a:endParaRPr lang="hr-HR" sz="2000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238B78B-61C0-A23D-D9C7-C233652530DF}"/>
              </a:ext>
            </a:extLst>
          </p:cNvPr>
          <p:cNvSpPr txBox="1"/>
          <p:nvPr/>
        </p:nvSpPr>
        <p:spPr>
          <a:xfrm>
            <a:off x="7048409" y="1322783"/>
            <a:ext cx="4222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PULSKI INOVACIJSKI CENTAR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PIC</a:t>
            </a:r>
            <a:endParaRPr lang="hr-HR" sz="2000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A3173C3-F242-DBB9-F591-9017213C7C14}"/>
              </a:ext>
            </a:extLst>
          </p:cNvPr>
          <p:cNvSpPr txBox="1"/>
          <p:nvPr/>
        </p:nvSpPr>
        <p:spPr>
          <a:xfrm>
            <a:off x="3845671" y="1695834"/>
            <a:ext cx="2927454" cy="11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b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2,03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Ukupna vrijednost projekta: </a:t>
            </a:r>
            <a:b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4,7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 EUR 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8F8CEC32-40E7-4A8E-7CC9-80E0EB33C7C1}"/>
              </a:ext>
            </a:extLst>
          </p:cNvPr>
          <p:cNvSpPr txBox="1"/>
          <p:nvPr/>
        </p:nvSpPr>
        <p:spPr>
          <a:xfrm>
            <a:off x="6982377" y="1834070"/>
            <a:ext cx="3325427" cy="701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 </a:t>
            </a: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5,1 </a:t>
            </a:r>
            <a:r>
              <a:rPr lang="hr-HR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Ukupna vrijednost projekta: 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hr-H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D80C874F-F40F-68C7-91D2-6EA62CEE455A}"/>
              </a:ext>
            </a:extLst>
          </p:cNvPr>
          <p:cNvSpPr txBox="1"/>
          <p:nvPr/>
        </p:nvSpPr>
        <p:spPr>
          <a:xfrm>
            <a:off x="4076957" y="2941753"/>
            <a:ext cx="2927454" cy="13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evitalizacija gradskog kupališta Stoja koje predstavlja kulturno dobro 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te hortikulturno uređenje okolnog prostora.</a:t>
            </a:r>
            <a:endParaRPr lang="hr-HR" sz="1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169E43B4-E5C3-CE23-DE6D-C5FC21FACFB8}"/>
              </a:ext>
            </a:extLst>
          </p:cNvPr>
          <p:cNvSpPr txBox="1"/>
          <p:nvPr/>
        </p:nvSpPr>
        <p:spPr>
          <a:xfrm>
            <a:off x="591184" y="1290104"/>
            <a:ext cx="2936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DRUŠTVENI CENTAR ROJC</a:t>
            </a:r>
            <a:endParaRPr lang="hr-HR" sz="2000" dirty="0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10A4C1CB-B485-2A2E-B827-023A4A07227A}"/>
              </a:ext>
            </a:extLst>
          </p:cNvPr>
          <p:cNvSpPr txBox="1"/>
          <p:nvPr/>
        </p:nvSpPr>
        <p:spPr>
          <a:xfrm>
            <a:off x="7274606" y="2701847"/>
            <a:ext cx="422209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evitalizirati napuštene i zanemarene građevine i okoliš te regenerirati u multifunkcionalni prostor u kojem se planira „Pulski inovacijski centar - PIC“ s popratnim sadržajima. 3 tematska područja: Green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Blue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maritime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odručje za organsku i ekološku proizvodnju hrane – u skladu sa RLV za Jadransku Hrvatsku.</a:t>
            </a:r>
            <a:endParaRPr lang="hr-HR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D6908-3A51-0155-DB8A-A3E709931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0" t="4920" r="10902" b="7184"/>
          <a:stretch/>
        </p:blipFill>
        <p:spPr>
          <a:xfrm>
            <a:off x="4086467" y="4576976"/>
            <a:ext cx="3531372" cy="2105890"/>
          </a:xfrm>
          <a:prstGeom prst="rect">
            <a:avLst/>
          </a:prstGeom>
        </p:spPr>
      </p:pic>
      <p:pic>
        <p:nvPicPr>
          <p:cNvPr id="8" name="Slika 12">
            <a:extLst>
              <a:ext uri="{FF2B5EF4-FFF2-40B4-BE49-F238E27FC236}">
                <a16:creationId xmlns:a16="http://schemas.microsoft.com/office/drawing/2014/main" id="{69F2B30C-A368-407E-1284-2401A6715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39" y="4576977"/>
            <a:ext cx="3434738" cy="21058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088EBE-C8CC-9157-7B63-A22B325261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583" t="15423" r="6018" b="9725"/>
          <a:stretch/>
        </p:blipFill>
        <p:spPr>
          <a:xfrm>
            <a:off x="7783029" y="4576976"/>
            <a:ext cx="3320992" cy="21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73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0A92A-F783-4582-054F-46ED265A7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C4B98B-ACD0-9FAD-5CEC-8896467B7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06" y="609658"/>
            <a:ext cx="9889694" cy="666878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TERITORIJALNA SURADNJA (I) – </a:t>
            </a:r>
            <a:r>
              <a:rPr lang="hr-HR" sz="4000" b="1" spc="-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Interreg projekti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0C710C18-35D0-DA0A-4A63-3D1B4970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06" y="1405224"/>
            <a:ext cx="3915614" cy="961196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Prekogranična suradnja 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Interreg Italija – Hrvatska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FORTIC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E240A51-354D-BF89-AFBF-910B45CEF051}"/>
              </a:ext>
            </a:extLst>
          </p:cNvPr>
          <p:cNvSpPr txBox="1"/>
          <p:nvPr/>
        </p:nvSpPr>
        <p:spPr>
          <a:xfrm>
            <a:off x="719306" y="4802578"/>
            <a:ext cx="2739060" cy="176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Cilj projekta je unaprijediti kulturnu baštinu i potaknuti održivi turizam na Jadranskom području kroz jačanje uloge fortifikacija te razumijevanje poslovnih modela koji se s njima povezuju.</a:t>
            </a:r>
            <a:endParaRPr lang="hr-HR" sz="1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66FA8D7-D0BC-1165-37E6-1114C43FF215}"/>
              </a:ext>
            </a:extLst>
          </p:cNvPr>
          <p:cNvSpPr txBox="1"/>
          <p:nvPr/>
        </p:nvSpPr>
        <p:spPr>
          <a:xfrm>
            <a:off x="444954" y="2495108"/>
            <a:ext cx="3155331" cy="20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380.940,00 </a:t>
            </a: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(80% sufinanciranje)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proračun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rgbClr val="3F78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476.175,00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azdoblje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provedbe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.04.2024. – 30.09.2026.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Grad Pula - Pola </a:t>
            </a:r>
          </a:p>
        </p:txBody>
      </p:sp>
      <p:sp>
        <p:nvSpPr>
          <p:cNvPr id="3" name="Naslov 3">
            <a:extLst>
              <a:ext uri="{FF2B5EF4-FFF2-40B4-BE49-F238E27FC236}">
                <a16:creationId xmlns:a16="http://schemas.microsoft.com/office/drawing/2014/main" id="{9546B11A-9EAA-9EAE-43D7-0F24A62621FC}"/>
              </a:ext>
            </a:extLst>
          </p:cNvPr>
          <p:cNvSpPr txBox="1">
            <a:spLocks/>
          </p:cNvSpPr>
          <p:nvPr/>
        </p:nvSpPr>
        <p:spPr>
          <a:xfrm>
            <a:off x="3769572" y="1433430"/>
            <a:ext cx="3009227" cy="81497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1800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Transnacionalna suradnja </a:t>
            </a:r>
            <a:br>
              <a:rPr lang="pl-PL" sz="16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Interreg Središnja Europa URBIO BAUHAUS 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C674697-BE34-E989-4E98-AD0CEEB07962}"/>
              </a:ext>
            </a:extLst>
          </p:cNvPr>
          <p:cNvSpPr txBox="1"/>
          <p:nvPr/>
        </p:nvSpPr>
        <p:spPr>
          <a:xfrm>
            <a:off x="3600286" y="2440373"/>
            <a:ext cx="3155331" cy="232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r>
              <a:rPr lang="hr-H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171.160,00 </a:t>
            </a: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 </a:t>
            </a: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(80% sufinanciranje)</a:t>
            </a:r>
            <a:endParaRPr kumimoji="0" lang="hr-HR" sz="1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proračun 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213.950,00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Razdoblje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provedbe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01.06.2024. – 30.11.2026.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Sveučilište </a:t>
            </a:r>
            <a:r>
              <a:rPr kumimoji="0" lang="hr-H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Wrocławska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(Poljska)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2" descr="Ilustracija Fort Bourguignon">
            <a:extLst>
              <a:ext uri="{FF2B5EF4-FFF2-40B4-BE49-F238E27FC236}">
                <a16:creationId xmlns:a16="http://schemas.microsoft.com/office/drawing/2014/main" id="{76A58843-3ADF-A4D0-3B57-9A3DD07FD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69" y="1433430"/>
            <a:ext cx="4217108" cy="23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C4EC88A-128D-4751-5741-2CA1EAED3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69" y="3944876"/>
            <a:ext cx="4217108" cy="266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EFEA441B-77C2-1797-29D6-705B50C69EF1}"/>
              </a:ext>
            </a:extLst>
          </p:cNvPr>
          <p:cNvSpPr txBox="1"/>
          <p:nvPr/>
        </p:nvSpPr>
        <p:spPr>
          <a:xfrm>
            <a:off x="3769572" y="4832515"/>
            <a:ext cx="2885785" cy="176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Cilj projekta suzbijanje gubitka biološke raznolikosti u urbanim područjima središnje Europe, koristeći vrijednosti Novog europskog Bauhausa (održivost, inkluziju i estetiku) kao temelj.</a:t>
            </a:r>
          </a:p>
        </p:txBody>
      </p:sp>
    </p:spTree>
    <p:extLst>
      <p:ext uri="{BB962C8B-B14F-4D97-AF65-F5344CB8AC3E}">
        <p14:creationId xmlns:p14="http://schemas.microsoft.com/office/powerpoint/2010/main" val="153145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9345D-BCFC-EB22-DA27-C7552013A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8F0240-E212-E3AF-8AE6-B0EF6047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43" y="453138"/>
            <a:ext cx="10649295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TERITORIJALNA SURADNJA (II) – URBACT projekti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BA0A3BC-5C90-5473-F2B5-FF3E8703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43" y="1637607"/>
            <a:ext cx="2681828" cy="434284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URBACT C4TALENT</a:t>
            </a:r>
            <a:endParaRPr lang="hr-HR" sz="2400" b="1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13F41C1-33B3-48D7-BC1E-C8B704FF0BDC}"/>
              </a:ext>
            </a:extLst>
          </p:cNvPr>
          <p:cNvSpPr txBox="1"/>
          <p:nvPr/>
        </p:nvSpPr>
        <p:spPr>
          <a:xfrm>
            <a:off x="717269" y="4308324"/>
            <a:ext cx="2866207" cy="190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hr-HR" sz="1600" b="1" i="0" dirty="0">
              <a:solidFill>
                <a:schemeClr val="accent2">
                  <a:lumMod val="75000"/>
                </a:schemeClr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hr-HR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smišljen je kako bi se podržalo stvaranje dinamičnog poslovnog okruženja pogodno za poduzetništvo i start-</a:t>
            </a:r>
            <a:r>
              <a:rPr kumimoji="0" lang="hr-HR" sz="14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te spriječilo odlazak mladih talenata.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84FBF62-6E7D-683C-1986-7554C8570F5D}"/>
              </a:ext>
            </a:extLst>
          </p:cNvPr>
          <p:cNvSpPr txBox="1"/>
          <p:nvPr/>
        </p:nvSpPr>
        <p:spPr>
          <a:xfrm>
            <a:off x="535645" y="2267080"/>
            <a:ext cx="309463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58.162,86 </a:t>
            </a: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(80% sufinanciranje)</a:t>
            </a:r>
            <a:endParaRPr kumimoji="0" lang="hr-HR" sz="1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proračun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rgbClr val="3F78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72.703,57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azdoblje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provedbe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01.06.2023. - 31.12.2025.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Općina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Nyiregyhaza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(Mađarska)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0E2F02B-8768-AB5A-94C9-4B6C0CA66737}"/>
              </a:ext>
            </a:extLst>
          </p:cNvPr>
          <p:cNvSpPr txBox="1"/>
          <p:nvPr/>
        </p:nvSpPr>
        <p:spPr>
          <a:xfrm>
            <a:off x="3671410" y="4308324"/>
            <a:ext cx="3427305" cy="190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hr-HR" sz="1600" b="1" i="0" dirty="0">
              <a:solidFill>
                <a:schemeClr val="accent2">
                  <a:lumMod val="75000"/>
                </a:schemeClr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zravno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uključivanje mladih građana u osmišljavanje i preoblikovanje zapuštenih javnih prostora u centre urbanih sportova, prema zelenim i rodnim kriterijima, primjenjujući principe taktičkog urbanizma.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BAE544AA-62EE-6482-1AD0-5D1EEF663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62" y="1644522"/>
            <a:ext cx="4067176" cy="228902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70DD62E-19DB-1763-390F-7371C5697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54" y="4135653"/>
            <a:ext cx="4067584" cy="2289256"/>
          </a:xfrm>
          <a:prstGeom prst="rect">
            <a:avLst/>
          </a:prstGeom>
        </p:spPr>
      </p:pic>
      <p:sp>
        <p:nvSpPr>
          <p:cNvPr id="7" name="Naslov 3">
            <a:extLst>
              <a:ext uri="{FF2B5EF4-FFF2-40B4-BE49-F238E27FC236}">
                <a16:creationId xmlns:a16="http://schemas.microsoft.com/office/drawing/2014/main" id="{8C4D02F6-948C-1C85-98ED-E6279E93702A}"/>
              </a:ext>
            </a:extLst>
          </p:cNvPr>
          <p:cNvSpPr txBox="1">
            <a:spLocks/>
          </p:cNvSpPr>
          <p:nvPr/>
        </p:nvSpPr>
        <p:spPr>
          <a:xfrm>
            <a:off x="3723563" y="1746469"/>
            <a:ext cx="2395107" cy="216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4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URBACT RE-GEN</a:t>
            </a:r>
            <a:endParaRPr lang="hr-HR" sz="2400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0DB3609-2D54-910E-5512-83D60B1F188E}"/>
              </a:ext>
            </a:extLst>
          </p:cNvPr>
          <p:cNvSpPr txBox="1"/>
          <p:nvPr/>
        </p:nvSpPr>
        <p:spPr>
          <a:xfrm>
            <a:off x="3650725" y="2339988"/>
            <a:ext cx="309463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59.728,00 </a:t>
            </a: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(80% sufinanciranje)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proračun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rgbClr val="3F78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660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endParaRPr kumimoji="0" lang="hr-HR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azdoblje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provedbe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01.06.2023. - 31.12.2025.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Nositelj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Verona (Italija)</a:t>
            </a:r>
          </a:p>
        </p:txBody>
      </p:sp>
    </p:spTree>
    <p:extLst>
      <p:ext uri="{BB962C8B-B14F-4D97-AF65-F5344CB8AC3E}">
        <p14:creationId xmlns:p14="http://schemas.microsoft.com/office/powerpoint/2010/main" val="295020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728B7-1DD7-9F14-58B8-703A07598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872E0B-3965-7163-A40E-6EFE6130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0" y="417542"/>
            <a:ext cx="9454083" cy="989280"/>
          </a:xfrm>
        </p:spPr>
        <p:txBody>
          <a:bodyPr/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ENERGETSKA UČINKOVITOST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DA46778-2ACE-28D0-441A-572172BCD992}"/>
              </a:ext>
            </a:extLst>
          </p:cNvPr>
          <p:cNvSpPr txBox="1"/>
          <p:nvPr/>
        </p:nvSpPr>
        <p:spPr>
          <a:xfrm>
            <a:off x="427631" y="5167358"/>
            <a:ext cx="2861250" cy="1114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ilj projekta je omogućiti gradovima povećanje proizvodnje energije iz obnovljivih izvora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</a:rPr>
              <a:t> na svom području. </a:t>
            </a:r>
            <a:endParaRPr lang="hr-HR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D9CD89E-8796-DB83-979C-35E6310919F8}"/>
              </a:ext>
            </a:extLst>
          </p:cNvPr>
          <p:cNvSpPr txBox="1"/>
          <p:nvPr/>
        </p:nvSpPr>
        <p:spPr>
          <a:xfrm>
            <a:off x="427631" y="3206622"/>
            <a:ext cx="3067852" cy="182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ENERGIJA I KLIMATSKE PROMJENE - EEA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Grants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proračun 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111.352,23 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</a:rPr>
              <a:t>EUR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Bespovratna sredstva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EU: 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94.649,40 </a:t>
            </a: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hr-H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(85% sufinanciranje)</a:t>
            </a:r>
            <a:endParaRPr kumimoji="0" lang="hr-HR" sz="1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Naslov 3">
            <a:extLst>
              <a:ext uri="{FF2B5EF4-FFF2-40B4-BE49-F238E27FC236}">
                <a16:creationId xmlns:a16="http://schemas.microsoft.com/office/drawing/2014/main" id="{353787EA-35AF-2EEE-C673-B119CDFE5515}"/>
              </a:ext>
            </a:extLst>
          </p:cNvPr>
          <p:cNvSpPr txBox="1">
            <a:spLocks/>
          </p:cNvSpPr>
          <p:nvPr/>
        </p:nvSpPr>
        <p:spPr>
          <a:xfrm>
            <a:off x="593740" y="1406822"/>
            <a:ext cx="2360232" cy="88150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DOBRA ENERGIJA </a:t>
            </a:r>
            <a:br>
              <a:rPr lang="pl-PL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SOLARNA ENERGIJA ZA</a:t>
            </a:r>
            <a:br>
              <a:rPr lang="pl-PL" sz="1600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ENERGETSKU TRANZICIJU</a:t>
            </a:r>
            <a:endParaRPr lang="hr-HR" sz="16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F3CA600-8D88-707C-A532-58BAAAA46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12" y="3687032"/>
            <a:ext cx="3508505" cy="2339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4B9667F-6B82-55B2-8AC6-2F26AA8B3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81" y="1231418"/>
            <a:ext cx="3520136" cy="234675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075D9EF0-6931-DB04-1485-3B2305D3EA62}"/>
              </a:ext>
            </a:extLst>
          </p:cNvPr>
          <p:cNvSpPr txBox="1"/>
          <p:nvPr/>
        </p:nvSpPr>
        <p:spPr>
          <a:xfrm>
            <a:off x="3545828" y="1821903"/>
            <a:ext cx="3714288" cy="311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Fond za zaštitu okoliša i energetsku učinkovitost (FZOEU)</a:t>
            </a:r>
          </a:p>
          <a:p>
            <a:pPr marL="28575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KOMUNALNA PALAČA</a:t>
            </a: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proračun 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192.590,63 EUR</a:t>
            </a:r>
          </a:p>
          <a:p>
            <a:pPr>
              <a:spcAft>
                <a:spcPts val="1000"/>
              </a:spcAft>
              <a:defRPr/>
            </a:pPr>
            <a: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FZOEU sredstva: </a:t>
            </a: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159.267,37 </a:t>
            </a: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</a:rPr>
              <a:t>EUR (82%)</a:t>
            </a:r>
            <a:endParaRPr lang="pl-PL" sz="1400" b="1" dirty="0">
              <a:solidFill>
                <a:srgbClr val="54A021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POLANIJEV PROLAZ</a:t>
            </a:r>
            <a:endParaRPr lang="hr-HR" sz="1400" dirty="0"/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Ukup</a:t>
            </a:r>
            <a:r>
              <a:rPr kumimoji="0" lang="hr-HR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proračun Grad Pula-Pola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141.795,63 EUR</a:t>
            </a:r>
          </a:p>
          <a:p>
            <a:pPr>
              <a:spcAft>
                <a:spcPts val="1000"/>
              </a:spcAft>
              <a:defRPr/>
            </a:pPr>
            <a:r>
              <a:rPr lang="hr-H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FZOEU sredstva:</a:t>
            </a: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141.795,63 EUR (100%) 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0003B467-1F63-5F03-55DC-9DACE3730835}"/>
              </a:ext>
            </a:extLst>
          </p:cNvPr>
          <p:cNvSpPr txBox="1"/>
          <p:nvPr/>
        </p:nvSpPr>
        <p:spPr>
          <a:xfrm>
            <a:off x="3609834" y="4935063"/>
            <a:ext cx="3573164" cy="1545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 projekta: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Cilj oba projekta je doprinijeti smanjenju i ukidanju tvari koje oštećuju ozon i ukidanju i/ili smanjivanju potrošnje </a:t>
            </a:r>
            <a:r>
              <a:rPr lang="hr-HR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fluoriranih</a:t>
            </a:r>
            <a:r>
              <a:rPr lang="hr-HR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stakleničkih plinova kako bi se olakšala tranzicija prema zelenim tehnologijama.</a:t>
            </a:r>
          </a:p>
        </p:txBody>
      </p:sp>
      <p:sp>
        <p:nvSpPr>
          <p:cNvPr id="9" name="Naslov 3">
            <a:extLst>
              <a:ext uri="{FF2B5EF4-FFF2-40B4-BE49-F238E27FC236}">
                <a16:creationId xmlns:a16="http://schemas.microsoft.com/office/drawing/2014/main" id="{5D0F80E7-DA49-72AE-6C88-4BEBAE03FB79}"/>
              </a:ext>
            </a:extLst>
          </p:cNvPr>
          <p:cNvSpPr txBox="1">
            <a:spLocks/>
          </p:cNvSpPr>
          <p:nvPr/>
        </p:nvSpPr>
        <p:spPr>
          <a:xfrm>
            <a:off x="3596074" y="1332886"/>
            <a:ext cx="3427305" cy="45642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0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DIZALICE TOPLINE</a:t>
            </a:r>
            <a:endParaRPr lang="hr-HR" dirty="0"/>
          </a:p>
        </p:txBody>
      </p:sp>
      <p:sp>
        <p:nvSpPr>
          <p:cNvPr id="10" name="Naslov 3">
            <a:extLst>
              <a:ext uri="{FF2B5EF4-FFF2-40B4-BE49-F238E27FC236}">
                <a16:creationId xmlns:a16="http://schemas.microsoft.com/office/drawing/2014/main" id="{3A1CC0DB-D560-0F74-C69D-02A5DA97B96E}"/>
              </a:ext>
            </a:extLst>
          </p:cNvPr>
          <p:cNvSpPr txBox="1">
            <a:spLocks/>
          </p:cNvSpPr>
          <p:nvPr/>
        </p:nvSpPr>
        <p:spPr>
          <a:xfrm>
            <a:off x="593740" y="2115773"/>
            <a:ext cx="3427305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VIDIKOVAC</a:t>
            </a:r>
          </a:p>
          <a:p>
            <a:pPr marL="28575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b="1" dirty="0">
                <a:solidFill>
                  <a:srgbClr val="54A02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VELI VRH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74863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7620</TotalTime>
  <Words>2848</Words>
  <Application>Microsoft Office PowerPoint</Application>
  <PresentationFormat>Widescreen</PresentationFormat>
  <Paragraphs>294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Söhne</vt:lpstr>
      <vt:lpstr>Symbol</vt:lpstr>
      <vt:lpstr>Times New Roman</vt:lpstr>
      <vt:lpstr>Trebuchet MS</vt:lpstr>
      <vt:lpstr>Wingdings</vt:lpstr>
      <vt:lpstr>Office Theme</vt:lpstr>
      <vt:lpstr>PowerPoint Presentation</vt:lpstr>
      <vt:lpstr>Uvod – sumarno</vt:lpstr>
      <vt:lpstr>EU PROJEKTI – pregled Grad Pula</vt:lpstr>
      <vt:lpstr>OBRAZOVANJE - Školstvo</vt:lpstr>
      <vt:lpstr> OBRAZOVANJE - Predškolski odgoj Program: NPOO (Nacionalni plan oporavka i otpornosti 2021. – 2026.) </vt:lpstr>
      <vt:lpstr>PROJEKTI U PRIPREMI – ITU projekti</vt:lpstr>
      <vt:lpstr>TERITORIJALNA SURADNJA (I) – Interreg projekti</vt:lpstr>
      <vt:lpstr>TERITORIJALNA SURADNJA (II) – URBACT projekti</vt:lpstr>
      <vt:lpstr>ENERGETSKA UČINKOVITOST </vt:lpstr>
      <vt:lpstr>SPORT - nacionalno financiranje - MINTS</vt:lpstr>
      <vt:lpstr>ZELENE POLITIKE – sufinanciranje iz FZOEU (I)</vt:lpstr>
      <vt:lpstr>ZELENE POLITIKE – sufinanciranje iz FZOEU (II)</vt:lpstr>
      <vt:lpstr>SMART CITY</vt:lpstr>
      <vt:lpstr>PowerPoint Presentation</vt:lpstr>
      <vt:lpstr>TRGOVAČKA DRUŠTVA Grada Pule </vt:lpstr>
      <vt:lpstr>Trgovačko društvo – Vodovod d.o.o.</vt:lpstr>
      <vt:lpstr>Trgovačko društvo – Pulapromet d.o.o.</vt:lpstr>
      <vt:lpstr>Trgovačko društvo – Pula Herculanea d.o.o.</vt:lpstr>
      <vt:lpstr>Zaključak - sumarno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subject/>
  <dc:creator>Tumpić Darko</dc:creator>
  <dc:description/>
  <cp:lastModifiedBy>Ivana Dzombic</cp:lastModifiedBy>
  <cp:revision>190</cp:revision>
  <cp:lastPrinted>2023-11-10T07:16:05Z</cp:lastPrinted>
  <dcterms:modified xsi:type="dcterms:W3CDTF">2025-02-18T06:50:53Z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13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23</vt:i4>
  </property>
</Properties>
</file>